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  <p:sldMasterId id="2147483665" r:id="rId2"/>
    <p:sldMasterId id="2147483781" r:id="rId3"/>
    <p:sldMasterId id="2147483793" r:id="rId4"/>
  </p:sldMasterIdLst>
  <p:notesMasterIdLst>
    <p:notesMasterId r:id="rId28"/>
  </p:notesMasterIdLst>
  <p:handoutMasterIdLst>
    <p:handoutMasterId r:id="rId29"/>
  </p:handoutMasterIdLst>
  <p:sldIdLst>
    <p:sldId id="316" r:id="rId5"/>
    <p:sldId id="330" r:id="rId6"/>
    <p:sldId id="331" r:id="rId7"/>
    <p:sldId id="332" r:id="rId8"/>
    <p:sldId id="333" r:id="rId9"/>
    <p:sldId id="348" r:id="rId10"/>
    <p:sldId id="319" r:id="rId11"/>
    <p:sldId id="334" r:id="rId12"/>
    <p:sldId id="335" r:id="rId13"/>
    <p:sldId id="338" r:id="rId14"/>
    <p:sldId id="339" r:id="rId15"/>
    <p:sldId id="322" r:id="rId16"/>
    <p:sldId id="323" r:id="rId17"/>
    <p:sldId id="349" r:id="rId18"/>
    <p:sldId id="340" r:id="rId19"/>
    <p:sldId id="347" r:id="rId20"/>
    <p:sldId id="341" r:id="rId21"/>
    <p:sldId id="342" r:id="rId22"/>
    <p:sldId id="343" r:id="rId23"/>
    <p:sldId id="344" r:id="rId24"/>
    <p:sldId id="346" r:id="rId25"/>
    <p:sldId id="352" r:id="rId26"/>
    <p:sldId id="350" r:id="rId27"/>
  </p:sldIdLst>
  <p:sldSz cx="9144000" cy="6858000" type="screen4x3"/>
  <p:notesSz cx="7077075" cy="9051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44"/>
    <a:srgbClr val="404040"/>
    <a:srgbClr val="CCCCCC"/>
    <a:srgbClr val="E10202"/>
    <a:srgbClr val="808080"/>
    <a:srgbClr val="FE454A"/>
    <a:srgbClr val="E17068"/>
    <a:srgbClr val="005F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803" autoAdjust="0"/>
  </p:normalViewPr>
  <p:slideViewPr>
    <p:cSldViewPr snapToObjects="1">
      <p:cViewPr varScale="1">
        <p:scale>
          <a:sx n="77" d="100"/>
          <a:sy n="77" d="100"/>
        </p:scale>
        <p:origin x="-1176" y="-84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70EA9-5FFB-4965-89B2-3F83B40A03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4F6B2D9-6F74-4448-BD73-469FD60C5767}">
      <dgm:prSet phldrT="[Texto]"/>
      <dgm:spPr/>
      <dgm:t>
        <a:bodyPr/>
        <a:lstStyle/>
        <a:p>
          <a:r>
            <a:rPr lang="es-CL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Subsecretaría</a:t>
          </a:r>
          <a:endParaRPr lang="es-CL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gm:t>
    </dgm:pt>
    <dgm:pt modelId="{7EA35932-FDDC-48E6-9376-569C338FB511}" type="parTrans" cxnId="{20A34501-8DEF-4A28-8D79-A09836E8BB0E}">
      <dgm:prSet/>
      <dgm:spPr/>
      <dgm:t>
        <a:bodyPr/>
        <a:lstStyle/>
        <a:p>
          <a:endParaRPr lang="es-CL"/>
        </a:p>
      </dgm:t>
    </dgm:pt>
    <dgm:pt modelId="{D3E4A43F-714D-40B1-B201-5987C46C2D98}" type="sibTrans" cxnId="{20A34501-8DEF-4A28-8D79-A09836E8BB0E}">
      <dgm:prSet/>
      <dgm:spPr/>
      <dgm:t>
        <a:bodyPr/>
        <a:lstStyle/>
        <a:p>
          <a:endParaRPr lang="es-CL"/>
        </a:p>
      </dgm:t>
    </dgm:pt>
    <dgm:pt modelId="{947927A6-A226-42B7-8AA1-7ED8CF1E033F}" type="asst">
      <dgm:prSet phldrT="[Texto]"/>
      <dgm:spPr/>
      <dgm:t>
        <a:bodyPr/>
        <a:lstStyle/>
        <a:p>
          <a:r>
            <a:rPr lang="es-CL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Consejo Asesor</a:t>
          </a:r>
          <a:endParaRPr lang="es-CL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gm:t>
    </dgm:pt>
    <dgm:pt modelId="{088274A7-BF01-4140-BA3E-700C7EF27A8E}" type="parTrans" cxnId="{BFD68DDB-5A7C-458E-8B57-611999961537}">
      <dgm:prSet/>
      <dgm:spPr/>
      <dgm:t>
        <a:bodyPr/>
        <a:lstStyle/>
        <a:p>
          <a:endParaRPr lang="es-CL"/>
        </a:p>
      </dgm:t>
    </dgm:pt>
    <dgm:pt modelId="{3722191A-0BC0-4DC6-800A-1ECDFDA1FBA5}" type="sibTrans" cxnId="{BFD68DDB-5A7C-458E-8B57-611999961537}">
      <dgm:prSet/>
      <dgm:spPr/>
      <dgm:t>
        <a:bodyPr/>
        <a:lstStyle/>
        <a:p>
          <a:endParaRPr lang="es-CL"/>
        </a:p>
      </dgm:t>
    </dgm:pt>
    <dgm:pt modelId="{28EE4DEB-4E98-425C-9958-5F4949E58386}">
      <dgm:prSet phldrT="[Texto]"/>
      <dgm:spPr/>
      <dgm:t>
        <a:bodyPr/>
        <a:lstStyle/>
        <a:p>
          <a:r>
            <a:rPr lang="es-CL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Agencia Becas Postgrado</a:t>
          </a:r>
          <a:endParaRPr lang="es-CL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gm:t>
    </dgm:pt>
    <dgm:pt modelId="{B12DAC4C-B3C8-459E-A323-AEE455C5A81D}" type="parTrans" cxnId="{FB6CC3A1-B8AC-4134-A6B1-05AA9CBDFEE6}">
      <dgm:prSet/>
      <dgm:spPr/>
      <dgm:t>
        <a:bodyPr/>
        <a:lstStyle/>
        <a:p>
          <a:endParaRPr lang="es-CL"/>
        </a:p>
      </dgm:t>
    </dgm:pt>
    <dgm:pt modelId="{1A2E251A-CB1F-42F3-BD9C-784011B91E1A}" type="sibTrans" cxnId="{FB6CC3A1-B8AC-4134-A6B1-05AA9CBDFEE6}">
      <dgm:prSet/>
      <dgm:spPr/>
      <dgm:t>
        <a:bodyPr/>
        <a:lstStyle/>
        <a:p>
          <a:endParaRPr lang="es-CL"/>
        </a:p>
      </dgm:t>
    </dgm:pt>
    <dgm:pt modelId="{B7B281E1-233F-49BC-A337-1E5802499874}">
      <dgm:prSet phldrT="[Texto]"/>
      <dgm:spPr/>
      <dgm:t>
        <a:bodyPr/>
        <a:lstStyle/>
        <a:p>
          <a:r>
            <a:rPr lang="es-CL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Educación Superior</a:t>
          </a:r>
          <a:endParaRPr lang="es-CL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gm:t>
    </dgm:pt>
    <dgm:pt modelId="{446D9115-65EB-4FAB-AAE0-51AE6D2EBB6D}" type="parTrans" cxnId="{2C366276-487A-460B-B279-41BFE1148F24}">
      <dgm:prSet/>
      <dgm:spPr/>
      <dgm:t>
        <a:bodyPr/>
        <a:lstStyle/>
        <a:p>
          <a:endParaRPr lang="es-CL"/>
        </a:p>
      </dgm:t>
    </dgm:pt>
    <dgm:pt modelId="{FBEA4BCD-02A9-4A17-A854-2458C50CFE67}" type="sibTrans" cxnId="{2C366276-487A-460B-B279-41BFE1148F24}">
      <dgm:prSet/>
      <dgm:spPr/>
      <dgm:t>
        <a:bodyPr/>
        <a:lstStyle/>
        <a:p>
          <a:endParaRPr lang="es-CL"/>
        </a:p>
      </dgm:t>
    </dgm:pt>
    <dgm:pt modelId="{90A4DACE-9AF8-4786-83A0-CB642E0BFAA8}">
      <dgm:prSet phldrT="[Texto]"/>
      <dgm:spPr/>
      <dgm:t>
        <a:bodyPr/>
        <a:lstStyle/>
        <a:p>
          <a:r>
            <a:rPr lang="es-CL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Formación Profesores</a:t>
          </a:r>
          <a:endParaRPr lang="es-CL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gm:t>
    </dgm:pt>
    <dgm:pt modelId="{E08D7820-3D7E-4C70-BDB7-8F46D037D6FF}" type="parTrans" cxnId="{68E104AD-138E-4398-8981-81BB942FFD65}">
      <dgm:prSet/>
      <dgm:spPr/>
      <dgm:t>
        <a:bodyPr/>
        <a:lstStyle/>
        <a:p>
          <a:endParaRPr lang="es-CL"/>
        </a:p>
      </dgm:t>
    </dgm:pt>
    <dgm:pt modelId="{998DA78A-96C0-4193-BB1A-19F181E1C393}" type="sibTrans" cxnId="{68E104AD-138E-4398-8981-81BB942FFD65}">
      <dgm:prSet/>
      <dgm:spPr/>
      <dgm:t>
        <a:bodyPr/>
        <a:lstStyle/>
        <a:p>
          <a:endParaRPr lang="es-CL"/>
        </a:p>
      </dgm:t>
    </dgm:pt>
    <dgm:pt modelId="{5848D951-5F17-4D4E-A944-A6BD2C725FFD}" type="pres">
      <dgm:prSet presAssocID="{AA770EA9-5FFB-4965-89B2-3F83B40A03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31D8EBB-7E1E-474E-B597-A26B7156AA3D}" type="pres">
      <dgm:prSet presAssocID="{D4F6B2D9-6F74-4448-BD73-469FD60C5767}" presName="hierRoot1" presStyleCnt="0">
        <dgm:presLayoutVars>
          <dgm:hierBranch val="init"/>
        </dgm:presLayoutVars>
      </dgm:prSet>
      <dgm:spPr/>
    </dgm:pt>
    <dgm:pt modelId="{89187A7B-A078-49F9-824E-21C3691FF789}" type="pres">
      <dgm:prSet presAssocID="{D4F6B2D9-6F74-4448-BD73-469FD60C5767}" presName="rootComposite1" presStyleCnt="0"/>
      <dgm:spPr/>
    </dgm:pt>
    <dgm:pt modelId="{EA11BF22-E430-4721-81C4-0F51A75A3823}" type="pres">
      <dgm:prSet presAssocID="{D4F6B2D9-6F74-4448-BD73-469FD60C57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88E283F-992A-423B-B481-4FA75F03284A}" type="pres">
      <dgm:prSet presAssocID="{D4F6B2D9-6F74-4448-BD73-469FD60C5767}" presName="rootConnector1" presStyleLbl="node1" presStyleIdx="0" presStyleCnt="0"/>
      <dgm:spPr/>
      <dgm:t>
        <a:bodyPr/>
        <a:lstStyle/>
        <a:p>
          <a:endParaRPr lang="es-CL"/>
        </a:p>
      </dgm:t>
    </dgm:pt>
    <dgm:pt modelId="{E64C5BB6-78BE-4FAD-90C1-A52A691772A9}" type="pres">
      <dgm:prSet presAssocID="{D4F6B2D9-6F74-4448-BD73-469FD60C5767}" presName="hierChild2" presStyleCnt="0"/>
      <dgm:spPr/>
    </dgm:pt>
    <dgm:pt modelId="{7777AC59-AD90-4F7C-AE70-2E889190FAC4}" type="pres">
      <dgm:prSet presAssocID="{B12DAC4C-B3C8-459E-A323-AEE455C5A81D}" presName="Name37" presStyleLbl="parChTrans1D2" presStyleIdx="0" presStyleCnt="4"/>
      <dgm:spPr/>
      <dgm:t>
        <a:bodyPr/>
        <a:lstStyle/>
        <a:p>
          <a:endParaRPr lang="es-CL"/>
        </a:p>
      </dgm:t>
    </dgm:pt>
    <dgm:pt modelId="{0B06D195-81DF-42B4-BB30-140F0CD1BFBA}" type="pres">
      <dgm:prSet presAssocID="{28EE4DEB-4E98-425C-9958-5F4949E58386}" presName="hierRoot2" presStyleCnt="0">
        <dgm:presLayoutVars>
          <dgm:hierBranch val="init"/>
        </dgm:presLayoutVars>
      </dgm:prSet>
      <dgm:spPr/>
    </dgm:pt>
    <dgm:pt modelId="{ABA8F8C2-4730-4A4F-BACB-663260F7F8D8}" type="pres">
      <dgm:prSet presAssocID="{28EE4DEB-4E98-425C-9958-5F4949E58386}" presName="rootComposite" presStyleCnt="0"/>
      <dgm:spPr/>
    </dgm:pt>
    <dgm:pt modelId="{495729B9-7A8D-43CC-BEE8-CA55BADF83FE}" type="pres">
      <dgm:prSet presAssocID="{28EE4DEB-4E98-425C-9958-5F4949E5838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D479617-19CC-4206-B1FD-20AD8AAD6FE6}" type="pres">
      <dgm:prSet presAssocID="{28EE4DEB-4E98-425C-9958-5F4949E58386}" presName="rootConnector" presStyleLbl="node2" presStyleIdx="0" presStyleCnt="3"/>
      <dgm:spPr/>
      <dgm:t>
        <a:bodyPr/>
        <a:lstStyle/>
        <a:p>
          <a:endParaRPr lang="es-CL"/>
        </a:p>
      </dgm:t>
    </dgm:pt>
    <dgm:pt modelId="{C15D3B2F-A406-4EA0-BB7B-6CEA0F4665E2}" type="pres">
      <dgm:prSet presAssocID="{28EE4DEB-4E98-425C-9958-5F4949E58386}" presName="hierChild4" presStyleCnt="0"/>
      <dgm:spPr/>
    </dgm:pt>
    <dgm:pt modelId="{11CDA8AC-FCA8-4472-8EBD-6C4C4ED81470}" type="pres">
      <dgm:prSet presAssocID="{28EE4DEB-4E98-425C-9958-5F4949E58386}" presName="hierChild5" presStyleCnt="0"/>
      <dgm:spPr/>
    </dgm:pt>
    <dgm:pt modelId="{BC209780-AAE2-4355-8766-B9012FAFFDDB}" type="pres">
      <dgm:prSet presAssocID="{446D9115-65EB-4FAB-AAE0-51AE6D2EBB6D}" presName="Name37" presStyleLbl="parChTrans1D2" presStyleIdx="1" presStyleCnt="4"/>
      <dgm:spPr/>
      <dgm:t>
        <a:bodyPr/>
        <a:lstStyle/>
        <a:p>
          <a:endParaRPr lang="es-CL"/>
        </a:p>
      </dgm:t>
    </dgm:pt>
    <dgm:pt modelId="{01355C97-FB75-4B05-AB31-FA80925BBA63}" type="pres">
      <dgm:prSet presAssocID="{B7B281E1-233F-49BC-A337-1E5802499874}" presName="hierRoot2" presStyleCnt="0">
        <dgm:presLayoutVars>
          <dgm:hierBranch val="init"/>
        </dgm:presLayoutVars>
      </dgm:prSet>
      <dgm:spPr/>
    </dgm:pt>
    <dgm:pt modelId="{E332E58E-92D7-4CB1-82F9-D5DEA717956F}" type="pres">
      <dgm:prSet presAssocID="{B7B281E1-233F-49BC-A337-1E5802499874}" presName="rootComposite" presStyleCnt="0"/>
      <dgm:spPr/>
    </dgm:pt>
    <dgm:pt modelId="{452B115C-FA74-416C-85A3-D43260B45C51}" type="pres">
      <dgm:prSet presAssocID="{B7B281E1-233F-49BC-A337-1E58024998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A83441C-3BB5-40E6-B302-B5FFB14E3B43}" type="pres">
      <dgm:prSet presAssocID="{B7B281E1-233F-49BC-A337-1E5802499874}" presName="rootConnector" presStyleLbl="node2" presStyleIdx="1" presStyleCnt="3"/>
      <dgm:spPr/>
      <dgm:t>
        <a:bodyPr/>
        <a:lstStyle/>
        <a:p>
          <a:endParaRPr lang="es-CL"/>
        </a:p>
      </dgm:t>
    </dgm:pt>
    <dgm:pt modelId="{6A44EC29-0D27-4CB9-97E1-3F13BC82C0DC}" type="pres">
      <dgm:prSet presAssocID="{B7B281E1-233F-49BC-A337-1E5802499874}" presName="hierChild4" presStyleCnt="0"/>
      <dgm:spPr/>
    </dgm:pt>
    <dgm:pt modelId="{185F1DD6-DA7D-42E8-BD71-ED5BEEA9C585}" type="pres">
      <dgm:prSet presAssocID="{B7B281E1-233F-49BC-A337-1E5802499874}" presName="hierChild5" presStyleCnt="0"/>
      <dgm:spPr/>
    </dgm:pt>
    <dgm:pt modelId="{5C7478D6-6CDA-4FFA-ABAF-A25E852ECF99}" type="pres">
      <dgm:prSet presAssocID="{E08D7820-3D7E-4C70-BDB7-8F46D037D6FF}" presName="Name37" presStyleLbl="parChTrans1D2" presStyleIdx="2" presStyleCnt="4"/>
      <dgm:spPr/>
      <dgm:t>
        <a:bodyPr/>
        <a:lstStyle/>
        <a:p>
          <a:endParaRPr lang="es-CL"/>
        </a:p>
      </dgm:t>
    </dgm:pt>
    <dgm:pt modelId="{90C720EB-2356-4908-A81B-A6E9C6C983A5}" type="pres">
      <dgm:prSet presAssocID="{90A4DACE-9AF8-4786-83A0-CB642E0BFAA8}" presName="hierRoot2" presStyleCnt="0">
        <dgm:presLayoutVars>
          <dgm:hierBranch val="init"/>
        </dgm:presLayoutVars>
      </dgm:prSet>
      <dgm:spPr/>
    </dgm:pt>
    <dgm:pt modelId="{ACCA37DE-5B00-496C-9425-57089FAE58EF}" type="pres">
      <dgm:prSet presAssocID="{90A4DACE-9AF8-4786-83A0-CB642E0BFAA8}" presName="rootComposite" presStyleCnt="0"/>
      <dgm:spPr/>
    </dgm:pt>
    <dgm:pt modelId="{D5C74CE1-4BC9-40D9-84B9-8DEEC51911EB}" type="pres">
      <dgm:prSet presAssocID="{90A4DACE-9AF8-4786-83A0-CB642E0BFAA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48F60BE-7139-4E52-9716-39A1D60DC300}" type="pres">
      <dgm:prSet presAssocID="{90A4DACE-9AF8-4786-83A0-CB642E0BFAA8}" presName="rootConnector" presStyleLbl="node2" presStyleIdx="2" presStyleCnt="3"/>
      <dgm:spPr/>
      <dgm:t>
        <a:bodyPr/>
        <a:lstStyle/>
        <a:p>
          <a:endParaRPr lang="es-CL"/>
        </a:p>
      </dgm:t>
    </dgm:pt>
    <dgm:pt modelId="{BB5CBEF8-E3FC-4FC2-A61A-0A4285798917}" type="pres">
      <dgm:prSet presAssocID="{90A4DACE-9AF8-4786-83A0-CB642E0BFAA8}" presName="hierChild4" presStyleCnt="0"/>
      <dgm:spPr/>
    </dgm:pt>
    <dgm:pt modelId="{CD752B3D-E7A8-4289-BE8A-9C6B345C9ACF}" type="pres">
      <dgm:prSet presAssocID="{90A4DACE-9AF8-4786-83A0-CB642E0BFAA8}" presName="hierChild5" presStyleCnt="0"/>
      <dgm:spPr/>
    </dgm:pt>
    <dgm:pt modelId="{6F1C96E6-DA75-4BA2-A1B6-5E5F9D278533}" type="pres">
      <dgm:prSet presAssocID="{D4F6B2D9-6F74-4448-BD73-469FD60C5767}" presName="hierChild3" presStyleCnt="0"/>
      <dgm:spPr/>
    </dgm:pt>
    <dgm:pt modelId="{B2772A91-BC56-4EFB-A568-5EBC45741512}" type="pres">
      <dgm:prSet presAssocID="{088274A7-BF01-4140-BA3E-700C7EF27A8E}" presName="Name111" presStyleLbl="parChTrans1D2" presStyleIdx="3" presStyleCnt="4"/>
      <dgm:spPr/>
      <dgm:t>
        <a:bodyPr/>
        <a:lstStyle/>
        <a:p>
          <a:endParaRPr lang="es-CL"/>
        </a:p>
      </dgm:t>
    </dgm:pt>
    <dgm:pt modelId="{2C4A6536-FB6B-4191-9B82-19114CB744F4}" type="pres">
      <dgm:prSet presAssocID="{947927A6-A226-42B7-8AA1-7ED8CF1E033F}" presName="hierRoot3" presStyleCnt="0">
        <dgm:presLayoutVars>
          <dgm:hierBranch val="init"/>
        </dgm:presLayoutVars>
      </dgm:prSet>
      <dgm:spPr/>
    </dgm:pt>
    <dgm:pt modelId="{A405BE25-57F4-4A42-9275-5082A6539659}" type="pres">
      <dgm:prSet presAssocID="{947927A6-A226-42B7-8AA1-7ED8CF1E033F}" presName="rootComposite3" presStyleCnt="0"/>
      <dgm:spPr/>
    </dgm:pt>
    <dgm:pt modelId="{39E9FCAA-732F-4979-BE78-C8A4E340426E}" type="pres">
      <dgm:prSet presAssocID="{947927A6-A226-42B7-8AA1-7ED8CF1E033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FE4C275-62C1-45BD-BA08-36AEE03C4982}" type="pres">
      <dgm:prSet presAssocID="{947927A6-A226-42B7-8AA1-7ED8CF1E033F}" presName="rootConnector3" presStyleLbl="asst1" presStyleIdx="0" presStyleCnt="1"/>
      <dgm:spPr/>
      <dgm:t>
        <a:bodyPr/>
        <a:lstStyle/>
        <a:p>
          <a:endParaRPr lang="es-CL"/>
        </a:p>
      </dgm:t>
    </dgm:pt>
    <dgm:pt modelId="{0DA7D93F-F45E-4295-8563-D321C13AAA1D}" type="pres">
      <dgm:prSet presAssocID="{947927A6-A226-42B7-8AA1-7ED8CF1E033F}" presName="hierChild6" presStyleCnt="0"/>
      <dgm:spPr/>
    </dgm:pt>
    <dgm:pt modelId="{ECBB09AB-A174-47D9-80C8-BBE2D97DD56C}" type="pres">
      <dgm:prSet presAssocID="{947927A6-A226-42B7-8AA1-7ED8CF1E033F}" presName="hierChild7" presStyleCnt="0"/>
      <dgm:spPr/>
    </dgm:pt>
  </dgm:ptLst>
  <dgm:cxnLst>
    <dgm:cxn modelId="{2C366276-487A-460B-B279-41BFE1148F24}" srcId="{D4F6B2D9-6F74-4448-BD73-469FD60C5767}" destId="{B7B281E1-233F-49BC-A337-1E5802499874}" srcOrd="2" destOrd="0" parTransId="{446D9115-65EB-4FAB-AAE0-51AE6D2EBB6D}" sibTransId="{FBEA4BCD-02A9-4A17-A854-2458C50CFE67}"/>
    <dgm:cxn modelId="{3C107398-5051-4901-A4D8-F6A952B0B692}" type="presOf" srcId="{90A4DACE-9AF8-4786-83A0-CB642E0BFAA8}" destId="{D5C74CE1-4BC9-40D9-84B9-8DEEC51911EB}" srcOrd="0" destOrd="0" presId="urn:microsoft.com/office/officeart/2005/8/layout/orgChart1"/>
    <dgm:cxn modelId="{BF102773-640A-4B4B-B30A-94188383B66D}" type="presOf" srcId="{28EE4DEB-4E98-425C-9958-5F4949E58386}" destId="{6D479617-19CC-4206-B1FD-20AD8AAD6FE6}" srcOrd="1" destOrd="0" presId="urn:microsoft.com/office/officeart/2005/8/layout/orgChart1"/>
    <dgm:cxn modelId="{F1E67BAF-B261-47D4-A7D4-022EB67390B3}" type="presOf" srcId="{D4F6B2D9-6F74-4448-BD73-469FD60C5767}" destId="{088E283F-992A-423B-B481-4FA75F03284A}" srcOrd="1" destOrd="0" presId="urn:microsoft.com/office/officeart/2005/8/layout/orgChart1"/>
    <dgm:cxn modelId="{2B62136A-0638-4516-BE21-BA547A5727F4}" type="presOf" srcId="{AA770EA9-5FFB-4965-89B2-3F83B40A03DF}" destId="{5848D951-5F17-4D4E-A944-A6BD2C725FFD}" srcOrd="0" destOrd="0" presId="urn:microsoft.com/office/officeart/2005/8/layout/orgChart1"/>
    <dgm:cxn modelId="{17DF4B14-C4A7-49F6-8E95-EAC88BE9F763}" type="presOf" srcId="{B12DAC4C-B3C8-459E-A323-AEE455C5A81D}" destId="{7777AC59-AD90-4F7C-AE70-2E889190FAC4}" srcOrd="0" destOrd="0" presId="urn:microsoft.com/office/officeart/2005/8/layout/orgChart1"/>
    <dgm:cxn modelId="{F0188D5F-888E-4453-A7D8-BD7209AB10E1}" type="presOf" srcId="{947927A6-A226-42B7-8AA1-7ED8CF1E033F}" destId="{39E9FCAA-732F-4979-BE78-C8A4E340426E}" srcOrd="0" destOrd="0" presId="urn:microsoft.com/office/officeart/2005/8/layout/orgChart1"/>
    <dgm:cxn modelId="{D4C798E9-709C-41CF-90DC-0B64ECDE36D0}" type="presOf" srcId="{B7B281E1-233F-49BC-A337-1E5802499874}" destId="{452B115C-FA74-416C-85A3-D43260B45C51}" srcOrd="0" destOrd="0" presId="urn:microsoft.com/office/officeart/2005/8/layout/orgChart1"/>
    <dgm:cxn modelId="{A77565F8-B605-43CF-B4EE-991F04B19E14}" type="presOf" srcId="{446D9115-65EB-4FAB-AAE0-51AE6D2EBB6D}" destId="{BC209780-AAE2-4355-8766-B9012FAFFDDB}" srcOrd="0" destOrd="0" presId="urn:microsoft.com/office/officeart/2005/8/layout/orgChart1"/>
    <dgm:cxn modelId="{A305803C-C843-4E3D-A6EB-0543F72E9CE4}" type="presOf" srcId="{947927A6-A226-42B7-8AA1-7ED8CF1E033F}" destId="{BFE4C275-62C1-45BD-BA08-36AEE03C4982}" srcOrd="1" destOrd="0" presId="urn:microsoft.com/office/officeart/2005/8/layout/orgChart1"/>
    <dgm:cxn modelId="{BFD68DDB-5A7C-458E-8B57-611999961537}" srcId="{D4F6B2D9-6F74-4448-BD73-469FD60C5767}" destId="{947927A6-A226-42B7-8AA1-7ED8CF1E033F}" srcOrd="0" destOrd="0" parTransId="{088274A7-BF01-4140-BA3E-700C7EF27A8E}" sibTransId="{3722191A-0BC0-4DC6-800A-1ECDFDA1FBA5}"/>
    <dgm:cxn modelId="{B7F49794-C10C-4C72-8C80-2BFB2F7AC813}" type="presOf" srcId="{D4F6B2D9-6F74-4448-BD73-469FD60C5767}" destId="{EA11BF22-E430-4721-81C4-0F51A75A3823}" srcOrd="0" destOrd="0" presId="urn:microsoft.com/office/officeart/2005/8/layout/orgChart1"/>
    <dgm:cxn modelId="{20A34501-8DEF-4A28-8D79-A09836E8BB0E}" srcId="{AA770EA9-5FFB-4965-89B2-3F83B40A03DF}" destId="{D4F6B2D9-6F74-4448-BD73-469FD60C5767}" srcOrd="0" destOrd="0" parTransId="{7EA35932-FDDC-48E6-9376-569C338FB511}" sibTransId="{D3E4A43F-714D-40B1-B201-5987C46C2D98}"/>
    <dgm:cxn modelId="{4339DB7E-646E-42F4-A032-871C0132AA40}" type="presOf" srcId="{90A4DACE-9AF8-4786-83A0-CB642E0BFAA8}" destId="{448F60BE-7139-4E52-9716-39A1D60DC300}" srcOrd="1" destOrd="0" presId="urn:microsoft.com/office/officeart/2005/8/layout/orgChart1"/>
    <dgm:cxn modelId="{885D89F1-F851-4BB4-B5A7-091D8B7B5517}" type="presOf" srcId="{E08D7820-3D7E-4C70-BDB7-8F46D037D6FF}" destId="{5C7478D6-6CDA-4FFA-ABAF-A25E852ECF99}" srcOrd="0" destOrd="0" presId="urn:microsoft.com/office/officeart/2005/8/layout/orgChart1"/>
    <dgm:cxn modelId="{68E104AD-138E-4398-8981-81BB942FFD65}" srcId="{D4F6B2D9-6F74-4448-BD73-469FD60C5767}" destId="{90A4DACE-9AF8-4786-83A0-CB642E0BFAA8}" srcOrd="3" destOrd="0" parTransId="{E08D7820-3D7E-4C70-BDB7-8F46D037D6FF}" sibTransId="{998DA78A-96C0-4193-BB1A-19F181E1C393}"/>
    <dgm:cxn modelId="{17C459E6-572B-4751-B873-D1A1592E2BEF}" type="presOf" srcId="{088274A7-BF01-4140-BA3E-700C7EF27A8E}" destId="{B2772A91-BC56-4EFB-A568-5EBC45741512}" srcOrd="0" destOrd="0" presId="urn:microsoft.com/office/officeart/2005/8/layout/orgChart1"/>
    <dgm:cxn modelId="{768075DD-F755-48E0-BF32-D631E088249D}" type="presOf" srcId="{28EE4DEB-4E98-425C-9958-5F4949E58386}" destId="{495729B9-7A8D-43CC-BEE8-CA55BADF83FE}" srcOrd="0" destOrd="0" presId="urn:microsoft.com/office/officeart/2005/8/layout/orgChart1"/>
    <dgm:cxn modelId="{9629C541-6A14-497E-8E02-EA53E9971755}" type="presOf" srcId="{B7B281E1-233F-49BC-A337-1E5802499874}" destId="{CA83441C-3BB5-40E6-B302-B5FFB14E3B43}" srcOrd="1" destOrd="0" presId="urn:microsoft.com/office/officeart/2005/8/layout/orgChart1"/>
    <dgm:cxn modelId="{FB6CC3A1-B8AC-4134-A6B1-05AA9CBDFEE6}" srcId="{D4F6B2D9-6F74-4448-BD73-469FD60C5767}" destId="{28EE4DEB-4E98-425C-9958-5F4949E58386}" srcOrd="1" destOrd="0" parTransId="{B12DAC4C-B3C8-459E-A323-AEE455C5A81D}" sibTransId="{1A2E251A-CB1F-42F3-BD9C-784011B91E1A}"/>
    <dgm:cxn modelId="{A99A5F58-BA41-4DC2-A1D1-CD18F5E2FC46}" type="presParOf" srcId="{5848D951-5F17-4D4E-A944-A6BD2C725FFD}" destId="{831D8EBB-7E1E-474E-B597-A26B7156AA3D}" srcOrd="0" destOrd="0" presId="urn:microsoft.com/office/officeart/2005/8/layout/orgChart1"/>
    <dgm:cxn modelId="{B1D8BA64-1C3E-44DC-A02D-F300650AB102}" type="presParOf" srcId="{831D8EBB-7E1E-474E-B597-A26B7156AA3D}" destId="{89187A7B-A078-49F9-824E-21C3691FF789}" srcOrd="0" destOrd="0" presId="urn:microsoft.com/office/officeart/2005/8/layout/orgChart1"/>
    <dgm:cxn modelId="{9123FD9C-7A87-48BB-8DBF-D01DBB872014}" type="presParOf" srcId="{89187A7B-A078-49F9-824E-21C3691FF789}" destId="{EA11BF22-E430-4721-81C4-0F51A75A3823}" srcOrd="0" destOrd="0" presId="urn:microsoft.com/office/officeart/2005/8/layout/orgChart1"/>
    <dgm:cxn modelId="{6642D891-A727-4131-902B-047CDDEAD7B2}" type="presParOf" srcId="{89187A7B-A078-49F9-824E-21C3691FF789}" destId="{088E283F-992A-423B-B481-4FA75F03284A}" srcOrd="1" destOrd="0" presId="urn:microsoft.com/office/officeart/2005/8/layout/orgChart1"/>
    <dgm:cxn modelId="{2A56ECB3-7E5F-44FC-8793-5AF6378E256F}" type="presParOf" srcId="{831D8EBB-7E1E-474E-B597-A26B7156AA3D}" destId="{E64C5BB6-78BE-4FAD-90C1-A52A691772A9}" srcOrd="1" destOrd="0" presId="urn:microsoft.com/office/officeart/2005/8/layout/orgChart1"/>
    <dgm:cxn modelId="{04D1FD48-E01B-4F8B-8615-4DAA1595EE09}" type="presParOf" srcId="{E64C5BB6-78BE-4FAD-90C1-A52A691772A9}" destId="{7777AC59-AD90-4F7C-AE70-2E889190FAC4}" srcOrd="0" destOrd="0" presId="urn:microsoft.com/office/officeart/2005/8/layout/orgChart1"/>
    <dgm:cxn modelId="{9E8C4880-FE95-4E27-A99B-300DBB2906BB}" type="presParOf" srcId="{E64C5BB6-78BE-4FAD-90C1-A52A691772A9}" destId="{0B06D195-81DF-42B4-BB30-140F0CD1BFBA}" srcOrd="1" destOrd="0" presId="urn:microsoft.com/office/officeart/2005/8/layout/orgChart1"/>
    <dgm:cxn modelId="{E8FB7898-66C1-4A5A-8B36-BA8FD15C2948}" type="presParOf" srcId="{0B06D195-81DF-42B4-BB30-140F0CD1BFBA}" destId="{ABA8F8C2-4730-4A4F-BACB-663260F7F8D8}" srcOrd="0" destOrd="0" presId="urn:microsoft.com/office/officeart/2005/8/layout/orgChart1"/>
    <dgm:cxn modelId="{F9871D28-0FCE-4BA1-BF59-397A77167817}" type="presParOf" srcId="{ABA8F8C2-4730-4A4F-BACB-663260F7F8D8}" destId="{495729B9-7A8D-43CC-BEE8-CA55BADF83FE}" srcOrd="0" destOrd="0" presId="urn:microsoft.com/office/officeart/2005/8/layout/orgChart1"/>
    <dgm:cxn modelId="{F12B2821-3DBC-425C-A76C-948A51C643FD}" type="presParOf" srcId="{ABA8F8C2-4730-4A4F-BACB-663260F7F8D8}" destId="{6D479617-19CC-4206-B1FD-20AD8AAD6FE6}" srcOrd="1" destOrd="0" presId="urn:microsoft.com/office/officeart/2005/8/layout/orgChart1"/>
    <dgm:cxn modelId="{7DC6F252-B171-4878-8818-82281270B80A}" type="presParOf" srcId="{0B06D195-81DF-42B4-BB30-140F0CD1BFBA}" destId="{C15D3B2F-A406-4EA0-BB7B-6CEA0F4665E2}" srcOrd="1" destOrd="0" presId="urn:microsoft.com/office/officeart/2005/8/layout/orgChart1"/>
    <dgm:cxn modelId="{A4CBB479-F1F8-4C42-B3C0-85F5BF86282E}" type="presParOf" srcId="{0B06D195-81DF-42B4-BB30-140F0CD1BFBA}" destId="{11CDA8AC-FCA8-4472-8EBD-6C4C4ED81470}" srcOrd="2" destOrd="0" presId="urn:microsoft.com/office/officeart/2005/8/layout/orgChart1"/>
    <dgm:cxn modelId="{34B08D07-D943-4914-8EA7-5EDFFFACBBA8}" type="presParOf" srcId="{E64C5BB6-78BE-4FAD-90C1-A52A691772A9}" destId="{BC209780-AAE2-4355-8766-B9012FAFFDDB}" srcOrd="2" destOrd="0" presId="urn:microsoft.com/office/officeart/2005/8/layout/orgChart1"/>
    <dgm:cxn modelId="{BCD246FB-C9E1-4344-B2B3-F40FB1B1BDA4}" type="presParOf" srcId="{E64C5BB6-78BE-4FAD-90C1-A52A691772A9}" destId="{01355C97-FB75-4B05-AB31-FA80925BBA63}" srcOrd="3" destOrd="0" presId="urn:microsoft.com/office/officeart/2005/8/layout/orgChart1"/>
    <dgm:cxn modelId="{A451FE6D-85DF-406A-8741-5D0A971249B3}" type="presParOf" srcId="{01355C97-FB75-4B05-AB31-FA80925BBA63}" destId="{E332E58E-92D7-4CB1-82F9-D5DEA717956F}" srcOrd="0" destOrd="0" presId="urn:microsoft.com/office/officeart/2005/8/layout/orgChart1"/>
    <dgm:cxn modelId="{1F81DD63-5D75-4768-8C45-473740D0A364}" type="presParOf" srcId="{E332E58E-92D7-4CB1-82F9-D5DEA717956F}" destId="{452B115C-FA74-416C-85A3-D43260B45C51}" srcOrd="0" destOrd="0" presId="urn:microsoft.com/office/officeart/2005/8/layout/orgChart1"/>
    <dgm:cxn modelId="{7267FBE3-6839-4E5A-8B8D-6D2107F09A80}" type="presParOf" srcId="{E332E58E-92D7-4CB1-82F9-D5DEA717956F}" destId="{CA83441C-3BB5-40E6-B302-B5FFB14E3B43}" srcOrd="1" destOrd="0" presId="urn:microsoft.com/office/officeart/2005/8/layout/orgChart1"/>
    <dgm:cxn modelId="{D5CF1FED-93BB-4C4D-8802-A6F87045AAF5}" type="presParOf" srcId="{01355C97-FB75-4B05-AB31-FA80925BBA63}" destId="{6A44EC29-0D27-4CB9-97E1-3F13BC82C0DC}" srcOrd="1" destOrd="0" presId="urn:microsoft.com/office/officeart/2005/8/layout/orgChart1"/>
    <dgm:cxn modelId="{DF353D65-3D1E-49FA-9DCD-45CADA893E60}" type="presParOf" srcId="{01355C97-FB75-4B05-AB31-FA80925BBA63}" destId="{185F1DD6-DA7D-42E8-BD71-ED5BEEA9C585}" srcOrd="2" destOrd="0" presId="urn:microsoft.com/office/officeart/2005/8/layout/orgChart1"/>
    <dgm:cxn modelId="{24526AC0-ACE5-419F-98C8-846178DBD90E}" type="presParOf" srcId="{E64C5BB6-78BE-4FAD-90C1-A52A691772A9}" destId="{5C7478D6-6CDA-4FFA-ABAF-A25E852ECF99}" srcOrd="4" destOrd="0" presId="urn:microsoft.com/office/officeart/2005/8/layout/orgChart1"/>
    <dgm:cxn modelId="{5DC6A045-DECD-4BA4-86BA-75A94440E7E6}" type="presParOf" srcId="{E64C5BB6-78BE-4FAD-90C1-A52A691772A9}" destId="{90C720EB-2356-4908-A81B-A6E9C6C983A5}" srcOrd="5" destOrd="0" presId="urn:microsoft.com/office/officeart/2005/8/layout/orgChart1"/>
    <dgm:cxn modelId="{BF2F5B58-5A0C-4846-8E2B-0EEB95B08CC8}" type="presParOf" srcId="{90C720EB-2356-4908-A81B-A6E9C6C983A5}" destId="{ACCA37DE-5B00-496C-9425-57089FAE58EF}" srcOrd="0" destOrd="0" presId="urn:microsoft.com/office/officeart/2005/8/layout/orgChart1"/>
    <dgm:cxn modelId="{74B234B6-AAAF-4A1C-AB54-94693A1B0A4B}" type="presParOf" srcId="{ACCA37DE-5B00-496C-9425-57089FAE58EF}" destId="{D5C74CE1-4BC9-40D9-84B9-8DEEC51911EB}" srcOrd="0" destOrd="0" presId="urn:microsoft.com/office/officeart/2005/8/layout/orgChart1"/>
    <dgm:cxn modelId="{8D220116-5E43-4DBC-B91A-4624E1BECC96}" type="presParOf" srcId="{ACCA37DE-5B00-496C-9425-57089FAE58EF}" destId="{448F60BE-7139-4E52-9716-39A1D60DC300}" srcOrd="1" destOrd="0" presId="urn:microsoft.com/office/officeart/2005/8/layout/orgChart1"/>
    <dgm:cxn modelId="{3DD1299B-29FE-4416-8646-11C26CB2DB48}" type="presParOf" srcId="{90C720EB-2356-4908-A81B-A6E9C6C983A5}" destId="{BB5CBEF8-E3FC-4FC2-A61A-0A4285798917}" srcOrd="1" destOrd="0" presId="urn:microsoft.com/office/officeart/2005/8/layout/orgChart1"/>
    <dgm:cxn modelId="{26935D85-4D85-445C-B155-0BDF5C8A37E2}" type="presParOf" srcId="{90C720EB-2356-4908-A81B-A6E9C6C983A5}" destId="{CD752B3D-E7A8-4289-BE8A-9C6B345C9ACF}" srcOrd="2" destOrd="0" presId="urn:microsoft.com/office/officeart/2005/8/layout/orgChart1"/>
    <dgm:cxn modelId="{BB126A93-21EC-44D3-A397-F3B913D568EC}" type="presParOf" srcId="{831D8EBB-7E1E-474E-B597-A26B7156AA3D}" destId="{6F1C96E6-DA75-4BA2-A1B6-5E5F9D278533}" srcOrd="2" destOrd="0" presId="urn:microsoft.com/office/officeart/2005/8/layout/orgChart1"/>
    <dgm:cxn modelId="{D41DC6E0-FC26-42F3-840E-62A008D9A53C}" type="presParOf" srcId="{6F1C96E6-DA75-4BA2-A1B6-5E5F9D278533}" destId="{B2772A91-BC56-4EFB-A568-5EBC45741512}" srcOrd="0" destOrd="0" presId="urn:microsoft.com/office/officeart/2005/8/layout/orgChart1"/>
    <dgm:cxn modelId="{50330FC4-E172-4685-9101-5D1252CDDD08}" type="presParOf" srcId="{6F1C96E6-DA75-4BA2-A1B6-5E5F9D278533}" destId="{2C4A6536-FB6B-4191-9B82-19114CB744F4}" srcOrd="1" destOrd="0" presId="urn:microsoft.com/office/officeart/2005/8/layout/orgChart1"/>
    <dgm:cxn modelId="{4358220F-6CD4-4055-B7A3-B2524641D200}" type="presParOf" srcId="{2C4A6536-FB6B-4191-9B82-19114CB744F4}" destId="{A405BE25-57F4-4A42-9275-5082A6539659}" srcOrd="0" destOrd="0" presId="urn:microsoft.com/office/officeart/2005/8/layout/orgChart1"/>
    <dgm:cxn modelId="{B453DB4C-744F-4296-AD00-8B1F9FCE96F4}" type="presParOf" srcId="{A405BE25-57F4-4A42-9275-5082A6539659}" destId="{39E9FCAA-732F-4979-BE78-C8A4E340426E}" srcOrd="0" destOrd="0" presId="urn:microsoft.com/office/officeart/2005/8/layout/orgChart1"/>
    <dgm:cxn modelId="{2CEF0935-FFFA-46ED-AF87-4E1E589C507F}" type="presParOf" srcId="{A405BE25-57F4-4A42-9275-5082A6539659}" destId="{BFE4C275-62C1-45BD-BA08-36AEE03C4982}" srcOrd="1" destOrd="0" presId="urn:microsoft.com/office/officeart/2005/8/layout/orgChart1"/>
    <dgm:cxn modelId="{8B5697AD-B3BE-4297-9A7C-286D3BBF7C91}" type="presParOf" srcId="{2C4A6536-FB6B-4191-9B82-19114CB744F4}" destId="{0DA7D93F-F45E-4295-8563-D321C13AAA1D}" srcOrd="1" destOrd="0" presId="urn:microsoft.com/office/officeart/2005/8/layout/orgChart1"/>
    <dgm:cxn modelId="{B39E4F69-F87F-4EF0-889B-12B6D8656749}" type="presParOf" srcId="{2C4A6536-FB6B-4191-9B82-19114CB744F4}" destId="{ECBB09AB-A174-47D9-80C8-BBE2D97DD5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72A91-BC56-4EFB-A568-5EBC45741512}">
      <dsp:nvSpPr>
        <dsp:cNvPr id="0" name=""/>
        <dsp:cNvSpPr/>
      </dsp:nvSpPr>
      <dsp:spPr>
        <a:xfrm>
          <a:off x="3587425" y="1346685"/>
          <a:ext cx="234657" cy="1028024"/>
        </a:xfrm>
        <a:custGeom>
          <a:avLst/>
          <a:gdLst/>
          <a:ahLst/>
          <a:cxnLst/>
          <a:rect l="0" t="0" r="0" b="0"/>
          <a:pathLst>
            <a:path>
              <a:moveTo>
                <a:pt x="234657" y="0"/>
              </a:moveTo>
              <a:lnTo>
                <a:pt x="234657" y="1028024"/>
              </a:lnTo>
              <a:lnTo>
                <a:pt x="0" y="1028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478D6-6CDA-4FFA-ABAF-A25E852ECF99}">
      <dsp:nvSpPr>
        <dsp:cNvPr id="0" name=""/>
        <dsp:cNvSpPr/>
      </dsp:nvSpPr>
      <dsp:spPr>
        <a:xfrm>
          <a:off x="3822083" y="1346685"/>
          <a:ext cx="2704151" cy="2056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391"/>
              </a:lnTo>
              <a:lnTo>
                <a:pt x="2704151" y="1821391"/>
              </a:lnTo>
              <a:lnTo>
                <a:pt x="2704151" y="2056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09780-AAE2-4355-8766-B9012FAFFDDB}">
      <dsp:nvSpPr>
        <dsp:cNvPr id="0" name=""/>
        <dsp:cNvSpPr/>
      </dsp:nvSpPr>
      <dsp:spPr>
        <a:xfrm>
          <a:off x="3776363" y="1346685"/>
          <a:ext cx="91440" cy="2056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6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7AC59-AD90-4F7C-AE70-2E889190FAC4}">
      <dsp:nvSpPr>
        <dsp:cNvPr id="0" name=""/>
        <dsp:cNvSpPr/>
      </dsp:nvSpPr>
      <dsp:spPr>
        <a:xfrm>
          <a:off x="1117931" y="1346685"/>
          <a:ext cx="2704151" cy="2056049"/>
        </a:xfrm>
        <a:custGeom>
          <a:avLst/>
          <a:gdLst/>
          <a:ahLst/>
          <a:cxnLst/>
          <a:rect l="0" t="0" r="0" b="0"/>
          <a:pathLst>
            <a:path>
              <a:moveTo>
                <a:pt x="2704151" y="0"/>
              </a:moveTo>
              <a:lnTo>
                <a:pt x="2704151" y="1821391"/>
              </a:lnTo>
              <a:lnTo>
                <a:pt x="0" y="1821391"/>
              </a:lnTo>
              <a:lnTo>
                <a:pt x="0" y="2056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1BF22-E430-4721-81C4-0F51A75A3823}">
      <dsp:nvSpPr>
        <dsp:cNvPr id="0" name=""/>
        <dsp:cNvSpPr/>
      </dsp:nvSpPr>
      <dsp:spPr>
        <a:xfrm>
          <a:off x="2704664" y="229267"/>
          <a:ext cx="2234836" cy="111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Subsecretaría</a:t>
          </a:r>
          <a:endParaRPr lang="es-CL" sz="2500" kern="1200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sp:txBody>
      <dsp:txXfrm>
        <a:off x="2704664" y="229267"/>
        <a:ext cx="2234836" cy="1117418"/>
      </dsp:txXfrm>
    </dsp:sp>
    <dsp:sp modelId="{495729B9-7A8D-43CC-BEE8-CA55BADF83FE}">
      <dsp:nvSpPr>
        <dsp:cNvPr id="0" name=""/>
        <dsp:cNvSpPr/>
      </dsp:nvSpPr>
      <dsp:spPr>
        <a:xfrm>
          <a:off x="513" y="3402735"/>
          <a:ext cx="2234836" cy="111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Agencia Becas Postgrado</a:t>
          </a:r>
          <a:endParaRPr lang="es-CL" sz="2500" kern="1200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sp:txBody>
      <dsp:txXfrm>
        <a:off x="513" y="3402735"/>
        <a:ext cx="2234836" cy="1117418"/>
      </dsp:txXfrm>
    </dsp:sp>
    <dsp:sp modelId="{452B115C-FA74-416C-85A3-D43260B45C51}">
      <dsp:nvSpPr>
        <dsp:cNvPr id="0" name=""/>
        <dsp:cNvSpPr/>
      </dsp:nvSpPr>
      <dsp:spPr>
        <a:xfrm>
          <a:off x="2704664" y="3402735"/>
          <a:ext cx="2234836" cy="111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Educación Superior</a:t>
          </a:r>
          <a:endParaRPr lang="es-CL" sz="2500" kern="1200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sp:txBody>
      <dsp:txXfrm>
        <a:off x="2704664" y="3402735"/>
        <a:ext cx="2234836" cy="1117418"/>
      </dsp:txXfrm>
    </dsp:sp>
    <dsp:sp modelId="{D5C74CE1-4BC9-40D9-84B9-8DEEC51911EB}">
      <dsp:nvSpPr>
        <dsp:cNvPr id="0" name=""/>
        <dsp:cNvSpPr/>
      </dsp:nvSpPr>
      <dsp:spPr>
        <a:xfrm>
          <a:off x="5408816" y="3402735"/>
          <a:ext cx="2234836" cy="111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Formación Profesores</a:t>
          </a:r>
          <a:endParaRPr lang="es-CL" sz="2500" kern="1200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sp:txBody>
      <dsp:txXfrm>
        <a:off x="5408816" y="3402735"/>
        <a:ext cx="2234836" cy="1117418"/>
      </dsp:txXfrm>
    </dsp:sp>
    <dsp:sp modelId="{39E9FCAA-732F-4979-BE78-C8A4E340426E}">
      <dsp:nvSpPr>
        <dsp:cNvPr id="0" name=""/>
        <dsp:cNvSpPr/>
      </dsp:nvSpPr>
      <dsp:spPr>
        <a:xfrm>
          <a:off x="1352589" y="1816001"/>
          <a:ext cx="2234836" cy="1117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rPr>
            <a:t>Consejo Asesor</a:t>
          </a:r>
          <a:endParaRPr lang="es-CL" sz="2500" kern="1200" dirty="0">
            <a:solidFill>
              <a:srgbClr val="002060"/>
            </a:solidFill>
            <a:latin typeface="Lucida Sans Unicode" pitchFamily="34" charset="0"/>
            <a:cs typeface="Lucida Sans Unicode" pitchFamily="34" charset="0"/>
          </a:endParaRPr>
        </a:p>
      </dsp:txBody>
      <dsp:txXfrm>
        <a:off x="1352589" y="1816001"/>
        <a:ext cx="2234836" cy="1117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7373" cy="4529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101" y="1"/>
            <a:ext cx="3067373" cy="4529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52F17-5D08-49B0-AFB3-07A3ECBC66E3}" type="datetimeFigureOut">
              <a:rPr lang="es-ES" smtClean="0"/>
              <a:pPr/>
              <a:t>26/05/2011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597474"/>
            <a:ext cx="3067373" cy="4529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101" y="8597474"/>
            <a:ext cx="3067373" cy="4529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F41CC-3FD3-49C6-B490-C445A783E6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55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5259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EF1D0A0-F2BE-43B0-91B6-A677E9EB9FE3}" type="datetime1">
              <a:rPr lang="en-US"/>
              <a:pPr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77863"/>
            <a:ext cx="4527550" cy="3395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597758"/>
            <a:ext cx="3066733" cy="45259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F01BEF9-9FBB-438B-8DEC-C20F7E97CD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351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1BEF9-9FBB-438B-8DEC-C20F7E97CD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F0E6F-F795-4ECF-96A8-223489A5FD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B5EA8A-7D7B-4A74-8FA2-74B7CFB95E8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4187B-E165-4AB6-AE3B-B8167C1C325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AA2DF3D-F523-462C-83B7-91F3B5887FB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7DBF982-91B7-4293-97B7-87AC0298AB5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6CB7556-B8A6-42FC-981A-164D110A32D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DC2930A-1E33-43C5-B0CB-9D40760201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B0CEACC-1C45-436A-8C66-98885E4283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EA8B2D9-8CE2-4F01-A03F-8A64A6A6275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D4A900F-D9FF-4EED-835B-9DA0CCB5D5E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8CB7D2C-2FBF-4149-930D-1BBC579688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85CD51-8FFD-4BB3-A929-12331D0DC2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5D19692-A70F-40E4-BC7A-7B9AFABD18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B7771A9-4F5A-46B3-9892-6AA6757BD3B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9D0D3A1-D31A-4CFC-9515-C31A5AD5DF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0B751-072F-4E95-95BD-0AE0B8775D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</a:endParaRPr>
          </a:p>
        </p:txBody>
      </p:sp>
      <p:pic>
        <p:nvPicPr>
          <p:cNvPr id="7" name="Picture 17" descr="logo cuadrado.jpg                                              00401610Macintosh HD                   C3E32ADA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2058988"/>
            <a:ext cx="19907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B2991C-0AA5-4D0B-B58C-A90E5136F5AF}" type="datetime1">
              <a:rPr lang="en-US"/>
              <a:pPr>
                <a:defRPr/>
              </a:pPr>
              <a:t>5/26/2011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518AED-3D3C-4BA0-A590-FCD20953482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B3855-D872-4805-A6F5-DCA5D7358F4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E17A-B414-4376-ADF3-74929E2571E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F39C78-D9DC-49CB-8939-DDECC80AA1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F7E5C4-9F0F-47C3-9BEA-C468262CB21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CB2F4-7DB6-4390-A606-6300CA8CF02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smtClean="0"/>
              <a:t>Gobierno de Chile | Ministerio de Educación</a:t>
            </a: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85CF46-C13D-4AEA-A082-D9BF4F51F5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r>
              <a:rPr lang="es-CL" smtClean="0"/>
              <a:t>Gobierno de Chile | Ministerio de Educación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1D5F3456-D35A-439E-AA5F-A07DBA0F25AF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s-ES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9491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+mn-lt"/>
              <a:ea typeface="ヒラギノ角ゴ Pro W3" charset="0"/>
              <a:cs typeface="ヒラギノ角ゴ Pro W3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estilo título patrón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F6BFD77-1A73-49E2-9039-D4670AA9FED6}" type="datetime1">
              <a:rPr lang="en-US"/>
              <a:pPr>
                <a:defRPr/>
              </a:pPr>
              <a:t>5/26/2011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0DE7D7-A0EF-414F-AC24-6807A8E88A0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itle 1"/>
          <p:cNvSpPr>
            <a:spLocks/>
          </p:cNvSpPr>
          <p:nvPr/>
        </p:nvSpPr>
        <p:spPr bwMode="auto">
          <a:xfrm>
            <a:off x="1480120" y="1844303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_tradnl" sz="36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Ministerio de Educación</a:t>
            </a:r>
          </a:p>
          <a:p>
            <a:pPr eaLnBrk="0" hangingPunct="0"/>
            <a:r>
              <a:rPr lang="es-ES_tradnl" sz="36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Agenda Educación Superior</a:t>
            </a:r>
            <a:endParaRPr lang="es-ES_tradnl" sz="3600" b="1" dirty="0">
              <a:solidFill>
                <a:srgbClr val="FFFFFF"/>
              </a:solidFill>
              <a:latin typeface="Verdana" pitchFamily="34" charset="0"/>
              <a:sym typeface="Verdana Bold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15817" y="5674022"/>
            <a:ext cx="3195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Consejo de Rectores </a:t>
            </a:r>
          </a:p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Universidades Chilenas</a:t>
            </a:r>
          </a:p>
          <a:p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26 de mayo de 2011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927" y="188640"/>
            <a:ext cx="8164513" cy="1143000"/>
          </a:xfrm>
        </p:spPr>
        <p:txBody>
          <a:bodyPr/>
          <a:lstStyle/>
          <a:p>
            <a:r>
              <a:rPr lang="es-ES" sz="3600" b="1" dirty="0" smtClean="0"/>
              <a:t>4.</a:t>
            </a:r>
            <a:r>
              <a:rPr lang="es-ES" sz="3600" b="1" u="sng" dirty="0" smtClean="0"/>
              <a:t>Financiamiento Estudiantil</a:t>
            </a:r>
            <a:endParaRPr lang="es-ES" sz="36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8 Marcador de contenido"/>
          <p:cNvSpPr txBox="1">
            <a:spLocks/>
          </p:cNvSpPr>
          <p:nvPr/>
        </p:nvSpPr>
        <p:spPr bwMode="auto">
          <a:xfrm>
            <a:off x="827584" y="1495326"/>
            <a:ext cx="77477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Fórmula reprogramación propuesta:</a:t>
            </a:r>
          </a:p>
          <a:p>
            <a:pPr marL="342900" lvl="2" indent="-342900"/>
            <a:endParaRPr lang="es-CL" sz="24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Lucida Sans Unicode" pitchFamily="34" charset="0"/>
              </a:rPr>
              <a:t>Plazo de 9 meses para hacer uso del </a:t>
            </a: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beneficio</a:t>
            </a:r>
          </a:p>
          <a:p>
            <a:pPr marL="457200" lvl="1" indent="0">
              <a:buNone/>
            </a:pPr>
            <a:endParaRPr lang="es-ES" sz="2200" dirty="0">
              <a:solidFill>
                <a:srgbClr val="002060"/>
              </a:solidFill>
              <a:latin typeface="Lucida Sans Unicode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Lucida Sans Unicode" pitchFamily="34" charset="0"/>
              </a:rPr>
              <a:t>Condonación fuerte de intereses penales (entre 50% y 100%), dependiendo de pago contado</a:t>
            </a:r>
          </a:p>
          <a:p>
            <a:endParaRPr lang="es-ES" sz="2400" dirty="0" smtClean="0">
              <a:solidFill>
                <a:srgbClr val="002060"/>
              </a:solidFill>
              <a:latin typeface="Lucida Sans Unicode" pitchFamily="34" charset="0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Lucida Sans Unicode" pitchFamily="34" charset="0"/>
              </a:rPr>
              <a:t>Se permitirán pagos parciales con mínimo de 10</a:t>
            </a: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%</a:t>
            </a:r>
          </a:p>
          <a:p>
            <a:pPr marL="457200" lvl="1" indent="0">
              <a:buNone/>
            </a:pPr>
            <a:endParaRPr lang="es-ES" sz="2200" dirty="0">
              <a:solidFill>
                <a:srgbClr val="002060"/>
              </a:solidFill>
              <a:latin typeface="Lucida Sans Unicode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Lucida Sans Unicode" pitchFamily="34" charset="0"/>
              </a:rPr>
              <a:t>Plazo de pago se reprograma en función del monto de la </a:t>
            </a: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deuda</a:t>
            </a:r>
            <a:endParaRPr lang="es-ES" sz="2200" dirty="0">
              <a:solidFill>
                <a:srgbClr val="00206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1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927" y="188640"/>
            <a:ext cx="8164513" cy="1143000"/>
          </a:xfrm>
        </p:spPr>
        <p:txBody>
          <a:bodyPr/>
          <a:lstStyle/>
          <a:p>
            <a:r>
              <a:rPr lang="es-ES" sz="3600" b="1" dirty="0" smtClean="0"/>
              <a:t>4.</a:t>
            </a:r>
            <a:r>
              <a:rPr lang="es-ES" sz="3600" b="1" u="sng" dirty="0" smtClean="0"/>
              <a:t>Financiamiento Estudiantil</a:t>
            </a:r>
            <a:endParaRPr lang="es-ES" sz="36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8 Marcador de contenido"/>
          <p:cNvSpPr txBox="1">
            <a:spLocks/>
          </p:cNvSpPr>
          <p:nvPr/>
        </p:nvSpPr>
        <p:spPr bwMode="auto">
          <a:xfrm>
            <a:off x="827584" y="1052736"/>
            <a:ext cx="77477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Perfeccionamiento Crédito Aval Estado (CAE):</a:t>
            </a:r>
            <a:endParaRPr lang="es-CL" sz="24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Incorporación nuevos actores (cajas de compensación): rebaja de tasas.</a:t>
            </a:r>
          </a:p>
          <a:p>
            <a:pPr lvl="1">
              <a:buFont typeface="Arial" pitchFamily="34" charset="0"/>
              <a:buChar char="•"/>
            </a:pPr>
            <a:endParaRPr lang="es-ES" sz="22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Disminución categoría de riesgo de los créditos.</a:t>
            </a:r>
          </a:p>
          <a:p>
            <a:pPr lvl="1">
              <a:buFont typeface="Arial" pitchFamily="34" charset="0"/>
              <a:buChar char="•"/>
            </a:pPr>
            <a:endParaRPr lang="es-ES" sz="22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Defensa y representación del Fisco en cobranza de créditos.</a:t>
            </a:r>
            <a:endParaRPr lang="es-ES" sz="2200" dirty="0" err="1" smtClean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4725144"/>
            <a:ext cx="79928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-457200">
              <a:buFont typeface="Arial" pitchFamily="34" charset="0"/>
              <a:buChar char="•"/>
            </a:pP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Creación Mesa de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Trabajo</a:t>
            </a:r>
          </a:p>
          <a:p>
            <a:pPr marL="742950" lvl="2" indent="-342900"/>
            <a:r>
              <a:rPr lang="es-CL" sz="2800" b="1" dirty="0">
                <a:solidFill>
                  <a:srgbClr val="006CB7"/>
                </a:solidFill>
                <a:latin typeface="Verdana"/>
                <a:cs typeface="Verdana"/>
              </a:rPr>
              <a:t>	</a:t>
            </a:r>
            <a:r>
              <a:rPr lang="es-CL" sz="2800" b="1" dirty="0" smtClean="0">
                <a:solidFill>
                  <a:srgbClr val="006CB7"/>
                </a:solidFill>
                <a:latin typeface="Verdana"/>
                <a:cs typeface="Verdana"/>
              </a:rPr>
              <a:t>	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(MINEDUC </a:t>
            </a: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+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Comisión INGRESA):</a:t>
            </a:r>
          </a:p>
          <a:p>
            <a:pPr marL="742950" lvl="2" indent="-342900"/>
            <a:endParaRPr lang="es-CL" sz="2800" b="1" u="sng" dirty="0" smtClean="0">
              <a:solidFill>
                <a:srgbClr val="006CB7"/>
              </a:solidFill>
              <a:latin typeface="Verdana"/>
              <a:cs typeface="Verdana"/>
            </a:endParaRPr>
          </a:p>
          <a:p>
            <a:pPr marL="1314450" lvl="3" indent="-457200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Plazo Proyecto de Ley </a:t>
            </a: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31 Agosto 2011</a:t>
            </a:r>
            <a:endParaRPr lang="es-ES" sz="22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742950" lvl="2" indent="-342900"/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 </a:t>
            </a:r>
            <a:endParaRPr lang="es-CL" sz="2800" b="1" u="sng" dirty="0">
              <a:solidFill>
                <a:srgbClr val="006CB7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7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64513" cy="1143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s-ES" sz="3600" b="1" u="sng" dirty="0" smtClean="0"/>
              <a:t>Nivelar la cancha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5" y="1052736"/>
            <a:ext cx="8164514" cy="3429024"/>
          </a:xfrm>
        </p:spPr>
        <p:txBody>
          <a:bodyPr/>
          <a:lstStyle/>
          <a:p>
            <a:pPr marL="342900" lvl="2" indent="-342900"/>
            <a:r>
              <a:rPr lang="es-ES" sz="3200" b="1" dirty="0" smtClean="0">
                <a:solidFill>
                  <a:srgbClr val="002060"/>
                </a:solidFill>
                <a:latin typeface="Lucida Sans Unicode" pitchFamily="34" charset="0"/>
              </a:rPr>
              <a:t> Llegar 100.000 </a:t>
            </a:r>
            <a:r>
              <a:rPr lang="es-ES" sz="3200" b="1" dirty="0">
                <a:solidFill>
                  <a:srgbClr val="002060"/>
                </a:solidFill>
                <a:latin typeface="Lucida Sans Unicode" pitchFamily="34" charset="0"/>
              </a:rPr>
              <a:t>Becas </a:t>
            </a:r>
            <a:r>
              <a:rPr lang="es-ES" sz="3200" b="1" dirty="0" smtClean="0">
                <a:solidFill>
                  <a:srgbClr val="002060"/>
                </a:solidFill>
                <a:latin typeface="Lucida Sans Unicode" pitchFamily="34" charset="0"/>
              </a:rPr>
              <a:t>Técnicas:</a:t>
            </a:r>
            <a:endParaRPr lang="es-ES" sz="20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0" lvl="2" indent="0">
              <a:buNone/>
            </a:pPr>
            <a:r>
              <a:rPr lang="es-ES" sz="2000" b="1" dirty="0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es-ES" sz="2400" dirty="0">
                <a:solidFill>
                  <a:srgbClr val="002060"/>
                </a:solidFill>
                <a:latin typeface="Lucida Sans Unicode" pitchFamily="34" charset="0"/>
              </a:rPr>
              <a:t>Centros Formación Técnica e Institutos </a:t>
            </a:r>
            <a:r>
              <a:rPr lang="es-ES" sz="2400" dirty="0" smtClean="0">
                <a:solidFill>
                  <a:srgbClr val="002060"/>
                </a:solidFill>
                <a:latin typeface="Lucida Sans Unicode" pitchFamily="34" charset="0"/>
              </a:rPr>
              <a:t>	Profesionales acreditados </a:t>
            </a:r>
            <a:r>
              <a:rPr lang="es-ES" sz="2400" dirty="0">
                <a:solidFill>
                  <a:srgbClr val="002060"/>
                </a:solidFill>
                <a:latin typeface="Lucida Sans Unicode" pitchFamily="34" charset="0"/>
              </a:rPr>
              <a:t>(admisión marzo 2013).</a:t>
            </a:r>
          </a:p>
          <a:p>
            <a:pPr marL="342900" lvl="2" indent="-342900"/>
            <a:endParaRPr lang="es-ES" sz="24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457200" lvl="1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s-CL" sz="3200" b="1" dirty="0" smtClean="0">
                <a:solidFill>
                  <a:srgbClr val="002060"/>
                </a:solidFill>
                <a:latin typeface="Lucida Sans Unicode" pitchFamily="34" charset="0"/>
              </a:rPr>
              <a:t>Nueva Beca Excelencia Técnica: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     Beneficia a</a:t>
            </a:r>
            <a:r>
              <a:rPr lang="es-CL" sz="2400" dirty="0">
                <a:solidFill>
                  <a:srgbClr val="002060"/>
                </a:solidFill>
                <a:latin typeface="Lucida Sans Unicode" pitchFamily="34" charset="0"/>
              </a:rPr>
              <a:t> </a:t>
            </a: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aquellos estudiantes con mejor 		          	ranking que ingresan a carreras 				   	Técnico-Profesionales (IES acreditadas).</a:t>
            </a:r>
          </a:p>
          <a:p>
            <a:pPr marL="857250" lvl="3" indent="0">
              <a:spcBef>
                <a:spcPct val="0"/>
              </a:spcBef>
              <a:buNone/>
            </a:pPr>
            <a:endParaRPr lang="es-CL" sz="28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457200" lvl="1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s-CL" sz="3200" b="1" dirty="0" smtClean="0">
                <a:solidFill>
                  <a:srgbClr val="002060"/>
                </a:solidFill>
                <a:latin typeface="Lucida Sans Unicode" pitchFamily="34" charset="0"/>
              </a:rPr>
              <a:t>Nueva Beca Nivelación Académica: </a:t>
            </a: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Beneficia a aquellos </a:t>
            </a:r>
            <a:r>
              <a:rPr lang="es-CL" sz="2400" dirty="0">
                <a:solidFill>
                  <a:srgbClr val="002060"/>
                </a:solidFill>
                <a:latin typeface="Lucida Sans Unicode" pitchFamily="34" charset="0"/>
              </a:rPr>
              <a:t>estudiantes con mejor 		   ranking </a:t>
            </a: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que </a:t>
            </a:r>
            <a:r>
              <a:rPr lang="es-CL" sz="2400" dirty="0">
                <a:solidFill>
                  <a:srgbClr val="002060"/>
                </a:solidFill>
                <a:latin typeface="Lucida Sans Unicode" pitchFamily="34" charset="0"/>
              </a:rPr>
              <a:t>ingresan a carreras </a:t>
            </a: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de</a:t>
            </a:r>
            <a:r>
              <a:rPr lang="es-CL" sz="2400" dirty="0">
                <a:solidFill>
                  <a:srgbClr val="002060"/>
                </a:solidFill>
                <a:latin typeface="Lucida Sans Unicode" pitchFamily="34" charset="0"/>
              </a:rPr>
              <a:t>			 </a:t>
            </a: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  Educación Superior (UES «concursan»).</a:t>
            </a:r>
            <a:endParaRPr lang="es-CL" sz="24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857250" lvl="3" indent="0">
              <a:spcBef>
                <a:spcPct val="0"/>
              </a:spcBef>
              <a:buNone/>
            </a:pPr>
            <a:endParaRPr lang="es-ES" sz="2400" b="1" dirty="0" smtClean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 smtClean="0"/>
              <a:t>Gobierno de Chile | Ministerio de Educación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64513" cy="1143000"/>
          </a:xfrm>
        </p:spPr>
        <p:txBody>
          <a:bodyPr/>
          <a:lstStyle/>
          <a:p>
            <a:r>
              <a:rPr lang="es-ES" sz="3600" b="1" dirty="0" smtClean="0"/>
              <a:t>6. </a:t>
            </a:r>
            <a:r>
              <a:rPr lang="es-ES" sz="3600" b="1" u="sng" dirty="0" smtClean="0"/>
              <a:t>Ciencia y Tecnología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68760"/>
            <a:ext cx="8750776" cy="5328592"/>
          </a:xfrm>
        </p:spPr>
        <p:txBody>
          <a:bodyPr/>
          <a:lstStyle/>
          <a:p>
            <a:pPr marL="342900" lvl="2" indent="-342900">
              <a:spcBef>
                <a:spcPts val="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Restitución Comisión Nacional C+T</a:t>
            </a:r>
            <a:endParaRPr lang="es-ES" sz="20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es-ES" sz="28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342900" lvl="2" indent="-342900">
              <a:spcBef>
                <a:spcPts val="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Lanzamiento Programa FONDEQUIP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Contribución al equipamiento científico para la investigación de excelencia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Asignación a través de Convenios de Desempeño</a:t>
            </a:r>
            <a:endParaRPr lang="es-CL" sz="22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45720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  <a:latin typeface="Lucida Sans Unicode" pitchFamily="34" charset="0"/>
              </a:rPr>
              <a:t>Crecimiento </a:t>
            </a:r>
            <a:r>
              <a:rPr lang="es-ES" sz="2800" b="1" dirty="0" err="1">
                <a:solidFill>
                  <a:srgbClr val="002060"/>
                </a:solidFill>
                <a:latin typeface="Lucida Sans Unicode" pitchFamily="34" charset="0"/>
              </a:rPr>
              <a:t>Fondecyt</a:t>
            </a:r>
            <a:r>
              <a:rPr lang="es-ES" sz="2800" b="1" dirty="0">
                <a:solidFill>
                  <a:srgbClr val="002060"/>
                </a:solidFill>
                <a:latin typeface="Lucida Sans Unicode" pitchFamily="34" charset="0"/>
              </a:rPr>
              <a:t> / Becas Doctorado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Lucida Sans Unicode" pitchFamily="34" charset="0"/>
              </a:rPr>
              <a:t>Meta: llegar a </a:t>
            </a:r>
            <a:r>
              <a:rPr lang="es-ES" sz="2000" b="1" dirty="0" smtClean="0">
                <a:solidFill>
                  <a:srgbClr val="002060"/>
                </a:solidFill>
                <a:latin typeface="Lucida Sans Unicode" pitchFamily="34" charset="0"/>
              </a:rPr>
              <a:t>600 proyectos </a:t>
            </a:r>
            <a:r>
              <a:rPr lang="es-ES" sz="2000" dirty="0" err="1" smtClean="0">
                <a:solidFill>
                  <a:srgbClr val="002060"/>
                </a:solidFill>
                <a:latin typeface="Lucida Sans Unicode" pitchFamily="34" charset="0"/>
              </a:rPr>
              <a:t>Fondecyt</a:t>
            </a:r>
            <a:r>
              <a:rPr lang="es-ES" sz="2000" dirty="0" smtClean="0">
                <a:solidFill>
                  <a:srgbClr val="002060"/>
                </a:solidFill>
                <a:latin typeface="Lucida Sans Unicode" pitchFamily="34" charset="0"/>
              </a:rPr>
              <a:t> (2009/413)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Lucida Sans Unicode" pitchFamily="34" charset="0"/>
              </a:rPr>
              <a:t>Meta: llegar a </a:t>
            </a:r>
            <a:r>
              <a:rPr lang="es-ES" sz="2000" b="1" dirty="0" smtClean="0">
                <a:solidFill>
                  <a:srgbClr val="002060"/>
                </a:solidFill>
                <a:latin typeface="Lucida Sans Unicode" pitchFamily="34" charset="0"/>
              </a:rPr>
              <a:t>700 Becas </a:t>
            </a:r>
            <a:r>
              <a:rPr lang="es-ES" sz="2000" dirty="0" smtClean="0">
                <a:solidFill>
                  <a:srgbClr val="002060"/>
                </a:solidFill>
                <a:latin typeface="Lucida Sans Unicode" pitchFamily="34" charset="0"/>
              </a:rPr>
              <a:t>Nacionales Doctorado (2009/500)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  <a:latin typeface="Lucida Sans Unicode" pitchFamily="34" charset="0"/>
              </a:rPr>
              <a:t>Meta: incremento </a:t>
            </a:r>
            <a:r>
              <a:rPr lang="es-ES" sz="2000" b="1" dirty="0" smtClean="0">
                <a:solidFill>
                  <a:srgbClr val="002060"/>
                </a:solidFill>
                <a:latin typeface="Lucida Sans Unicode" pitchFamily="34" charset="0"/>
              </a:rPr>
              <a:t>100% Becas </a:t>
            </a:r>
            <a:r>
              <a:rPr lang="es-ES" sz="2000" dirty="0" smtClean="0">
                <a:solidFill>
                  <a:srgbClr val="002060"/>
                </a:solidFill>
                <a:latin typeface="Lucida Sans Unicode" pitchFamily="34" charset="0"/>
              </a:rPr>
              <a:t>Magíster (2010/2011)</a:t>
            </a:r>
          </a:p>
          <a:p>
            <a:pPr marL="857250" lvl="3" indent="0">
              <a:spcBef>
                <a:spcPts val="1800"/>
              </a:spcBef>
              <a:buNone/>
            </a:pPr>
            <a:endParaRPr lang="es-CL" sz="22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ts val="1800"/>
              </a:spcBef>
              <a:buNone/>
            </a:pPr>
            <a:endParaRPr lang="es-CL" sz="2200" dirty="0" smtClean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64513" cy="1143000"/>
          </a:xfrm>
        </p:spPr>
        <p:txBody>
          <a:bodyPr/>
          <a:lstStyle/>
          <a:p>
            <a:r>
              <a:rPr lang="es-ES" sz="3600" b="1" dirty="0"/>
              <a:t>7</a:t>
            </a:r>
            <a:r>
              <a:rPr lang="es-ES" sz="3600" b="1" dirty="0" smtClean="0"/>
              <a:t>. </a:t>
            </a:r>
            <a:r>
              <a:rPr lang="es-ES" sz="3600" b="1" u="sng" dirty="0" smtClean="0"/>
              <a:t>Innovación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196752"/>
            <a:ext cx="8750776" cy="5328592"/>
          </a:xfrm>
        </p:spPr>
        <p:txBody>
          <a:bodyPr/>
          <a:lstStyle/>
          <a:p>
            <a:pPr marL="342900" lvl="2" indent="-342900">
              <a:spcBef>
                <a:spcPts val="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Política común Economía + Educación</a:t>
            </a:r>
          </a:p>
          <a:p>
            <a:pPr marL="342900" lvl="2" indent="-342900">
              <a:spcBef>
                <a:spcPts val="0"/>
              </a:spcBef>
            </a:pPr>
            <a:endParaRPr lang="es-ES" sz="28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342900" lvl="2" indent="-342900">
              <a:spcBef>
                <a:spcPts val="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«Ecosistema Innovación» (CNIC/SIN):         	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s-ES" sz="2800" b="1" dirty="0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DI </a:t>
            </a:r>
            <a:r>
              <a:rPr lang="es-ES" sz="2800" b="1" dirty="0" err="1" smtClean="0">
                <a:solidFill>
                  <a:srgbClr val="002060"/>
                </a:solidFill>
                <a:latin typeface="Lucida Sans Unicode" pitchFamily="34" charset="0"/>
              </a:rPr>
              <a:t>Economía+Corfo+Divesup+Conicyt</a:t>
            </a: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/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	</a:t>
            </a:r>
            <a:r>
              <a:rPr lang="es-ES" sz="2800" b="1" dirty="0" err="1" smtClean="0">
                <a:solidFill>
                  <a:srgbClr val="002060"/>
                </a:solidFill>
                <a:latin typeface="Lucida Sans Unicode" pitchFamily="34" charset="0"/>
              </a:rPr>
              <a:t>Universidades+Empresas+Regiones</a:t>
            </a:r>
            <a:endParaRPr lang="es-ES" sz="28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es-ES" sz="28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342900" lvl="2" indent="-342900">
              <a:spcBef>
                <a:spcPts val="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Proyectos Estratégicos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Centros «clase mundial» (centros excelencia)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Nueva Ingeniería: +3.500 </a:t>
            </a:r>
            <a:r>
              <a:rPr lang="es-CL" sz="2200" dirty="0" err="1" smtClean="0">
                <a:solidFill>
                  <a:srgbClr val="002060"/>
                </a:solidFill>
                <a:latin typeface="Lucida Sans Unicode" pitchFamily="34" charset="0"/>
              </a:rPr>
              <a:t>als</a:t>
            </a: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.; +12% tasa graduación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Fortalecimiento Técnico-Profesional</a:t>
            </a:r>
          </a:p>
          <a:p>
            <a:pPr marL="1200150" lvl="3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Otros (Consejos E+E; Inglés; Emprendimiento)</a:t>
            </a:r>
          </a:p>
          <a:p>
            <a:pPr marL="857250" lvl="3" indent="0">
              <a:spcBef>
                <a:spcPts val="1800"/>
              </a:spcBef>
              <a:buNone/>
            </a:pPr>
            <a:endParaRPr lang="es-CL" sz="22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ts val="1800"/>
              </a:spcBef>
              <a:buNone/>
            </a:pPr>
            <a:endParaRPr lang="es-CL" sz="2200" dirty="0" smtClean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64513" cy="1143000"/>
          </a:xfrm>
        </p:spPr>
        <p:txBody>
          <a:bodyPr/>
          <a:lstStyle/>
          <a:p>
            <a:r>
              <a:rPr lang="es-ES" sz="3600" b="1" dirty="0"/>
              <a:t>8</a:t>
            </a:r>
            <a:r>
              <a:rPr lang="es-ES" sz="3600" b="1" dirty="0" smtClean="0"/>
              <a:t>. </a:t>
            </a:r>
            <a:r>
              <a:rPr lang="es-ES" sz="3600" b="1" u="sng" dirty="0" smtClean="0"/>
              <a:t>Capital Humano Avanzado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196752"/>
            <a:ext cx="8177213" cy="4525962"/>
          </a:xfrm>
        </p:spPr>
        <p:txBody>
          <a:bodyPr/>
          <a:lstStyle/>
          <a:p>
            <a:pPr marL="342900" lvl="2" indent="-342900"/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Agencia Capital Humano Avanzado (Subsecretaría)</a:t>
            </a:r>
            <a:endParaRPr lang="es-ES" sz="20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800100" lvl="3" indent="-342900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Becas Nacionales Postgrado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Becas al extranjero (Becas Chile)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s-ES" sz="2200" dirty="0" err="1" smtClean="0">
                <a:solidFill>
                  <a:srgbClr val="002060"/>
                </a:solidFill>
                <a:latin typeface="Lucida Sans Unicode" pitchFamily="34" charset="0"/>
              </a:rPr>
              <a:t>Conicyt</a:t>
            </a: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: Becas Premium (excelencia)</a:t>
            </a:r>
            <a:endParaRPr lang="es-ES" sz="2400" b="1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342900" lvl="2" indent="-342900">
              <a:spcBef>
                <a:spcPts val="18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Evaluación </a:t>
            </a:r>
            <a:r>
              <a:rPr lang="es-ES" sz="2800" b="1" dirty="0">
                <a:solidFill>
                  <a:srgbClr val="002060"/>
                </a:solidFill>
                <a:latin typeface="Lucida Sans Unicode" pitchFamily="34" charset="0"/>
              </a:rPr>
              <a:t>Internacional Doctorados Nacionales</a:t>
            </a:r>
          </a:p>
          <a:p>
            <a:pPr marL="808038" lvl="3" indent="-360363">
              <a:spcBef>
                <a:spcPts val="1800"/>
              </a:spcBef>
              <a:buFont typeface="Arial" pitchFamily="34" charset="0"/>
              <a:buChar char="•"/>
            </a:pPr>
            <a:r>
              <a:rPr lang="es-CL" sz="2200" dirty="0">
                <a:solidFill>
                  <a:srgbClr val="002060"/>
                </a:solidFill>
                <a:latin typeface="Lucida Sans Unicode" pitchFamily="34" charset="0"/>
              </a:rPr>
              <a:t>Asistencia </a:t>
            </a: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Consejo Nacional de Investigación (NCR) y Academia </a:t>
            </a:r>
            <a:r>
              <a:rPr lang="es-CL" sz="2200" dirty="0">
                <a:solidFill>
                  <a:srgbClr val="002060"/>
                </a:solidFill>
                <a:latin typeface="Lucida Sans Unicode" pitchFamily="34" charset="0"/>
              </a:rPr>
              <a:t>Nacional de Ciencias (NAS) de </a:t>
            </a: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los Estados </a:t>
            </a:r>
            <a:r>
              <a:rPr lang="es-CL" sz="2200" dirty="0">
                <a:solidFill>
                  <a:srgbClr val="002060"/>
                </a:solidFill>
                <a:latin typeface="Lucida Sans Unicode" pitchFamily="34" charset="0"/>
              </a:rPr>
              <a:t>Unidos</a:t>
            </a: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</a:rPr>
              <a:t>.</a:t>
            </a:r>
            <a:endParaRPr lang="es-CL" sz="2200" dirty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-108520" y="5643245"/>
            <a:ext cx="9145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2"/>
            <a:r>
              <a:rPr lang="es-CL" sz="2800" b="1" dirty="0" smtClean="0">
                <a:solidFill>
                  <a:srgbClr val="006CB7"/>
                </a:solidFill>
                <a:latin typeface="Verdana"/>
                <a:cs typeface="Verdana"/>
              </a:rPr>
              <a:t>		 </a:t>
            </a:r>
            <a:r>
              <a:rPr lang="es-CL" sz="2400" b="1" u="sng" dirty="0" smtClean="0">
                <a:solidFill>
                  <a:srgbClr val="006CB7"/>
                </a:solidFill>
                <a:latin typeface="Verdana"/>
                <a:cs typeface="Verdana"/>
              </a:rPr>
              <a:t>Creación </a:t>
            </a:r>
            <a:r>
              <a:rPr lang="es-CL" sz="2400" b="1" u="sng" dirty="0">
                <a:solidFill>
                  <a:srgbClr val="006CB7"/>
                </a:solidFill>
                <a:latin typeface="Verdana"/>
                <a:cs typeface="Verdana"/>
              </a:rPr>
              <a:t>Mesa de </a:t>
            </a:r>
            <a:r>
              <a:rPr lang="es-CL" sz="2400" b="1" u="sng" dirty="0" smtClean="0">
                <a:solidFill>
                  <a:srgbClr val="006CB7"/>
                </a:solidFill>
                <a:latin typeface="Verdana"/>
                <a:cs typeface="Verdana"/>
              </a:rPr>
              <a:t>Trabajo</a:t>
            </a:r>
          </a:p>
          <a:p>
            <a:pPr marL="742950" lvl="2" indent="-342900"/>
            <a:r>
              <a:rPr lang="es-CL" sz="2400" b="1" dirty="0">
                <a:solidFill>
                  <a:srgbClr val="006CB7"/>
                </a:solidFill>
                <a:latin typeface="Verdana"/>
                <a:cs typeface="Verdana"/>
              </a:rPr>
              <a:t>	</a:t>
            </a:r>
            <a:r>
              <a:rPr lang="es-CL" sz="2400" b="1" dirty="0" smtClean="0">
                <a:solidFill>
                  <a:srgbClr val="006CB7"/>
                </a:solidFill>
                <a:latin typeface="Verdana"/>
                <a:cs typeface="Verdana"/>
              </a:rPr>
              <a:t>	 </a:t>
            </a:r>
            <a:r>
              <a:rPr lang="es-CL" sz="2400" b="1" u="sng" dirty="0" smtClean="0">
                <a:solidFill>
                  <a:srgbClr val="006CB7"/>
                </a:solidFill>
                <a:latin typeface="Verdana"/>
                <a:cs typeface="Verdana"/>
              </a:rPr>
              <a:t>(MINEDUC </a:t>
            </a:r>
            <a:r>
              <a:rPr lang="es-CL" sz="2400" b="1" u="sng" dirty="0">
                <a:solidFill>
                  <a:srgbClr val="006CB7"/>
                </a:solidFill>
                <a:latin typeface="Verdana"/>
                <a:cs typeface="Verdana"/>
              </a:rPr>
              <a:t>+ </a:t>
            </a:r>
            <a:r>
              <a:rPr lang="es-CL" sz="2400" b="1" u="sng" dirty="0" smtClean="0">
                <a:solidFill>
                  <a:srgbClr val="006CB7"/>
                </a:solidFill>
                <a:latin typeface="Verdana"/>
                <a:cs typeface="Verdana"/>
              </a:rPr>
              <a:t>CRUCH + UES Acreditadas)</a:t>
            </a:r>
            <a:endParaRPr lang="es-CL" sz="2400" b="1" u="sng" dirty="0">
              <a:solidFill>
                <a:srgbClr val="006CB7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64513" cy="1143000"/>
          </a:xfrm>
        </p:spPr>
        <p:txBody>
          <a:bodyPr/>
          <a:lstStyle/>
          <a:p>
            <a:r>
              <a:rPr lang="es-ES" sz="3600" b="1" dirty="0"/>
              <a:t>8</a:t>
            </a:r>
            <a:r>
              <a:rPr lang="es-ES" sz="3600" b="1" dirty="0" smtClean="0"/>
              <a:t>. </a:t>
            </a:r>
            <a:r>
              <a:rPr lang="es-ES" sz="3600" b="1" u="sng" dirty="0" smtClean="0"/>
              <a:t>Capital Humano Avanzado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52736"/>
            <a:ext cx="8177213" cy="5328592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  <a:cs typeface="+mn-cs"/>
              </a:rPr>
              <a:t>Becas Chile 2.0</a:t>
            </a:r>
          </a:p>
          <a:p>
            <a:pPr marL="800100" lvl="3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L" sz="2800" b="1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Principios conductores:</a:t>
            </a:r>
            <a:endParaRPr lang="es-CL" sz="2200" b="1" dirty="0" smtClean="0">
              <a:solidFill>
                <a:srgbClr val="002060"/>
              </a:solidFill>
              <a:latin typeface="Lucida Sans Unicode" pitchFamily="34" charset="0"/>
              <a:ea typeface="Verdana" pitchFamily="34" charset="0"/>
              <a:cs typeface="Lucida Sans Unicode" pitchFamily="34" charset="0"/>
            </a:endParaRPr>
          </a:p>
          <a:p>
            <a:pPr marL="1257300" lvl="4" indent="-3429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Excelencia </a:t>
            </a:r>
            <a:r>
              <a:rPr lang="es-CL" sz="2200" dirty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académica </a:t>
            </a: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postulantes</a:t>
            </a:r>
            <a:endParaRPr lang="es-CL" sz="2200" dirty="0">
              <a:solidFill>
                <a:srgbClr val="002060"/>
              </a:solidFill>
              <a:latin typeface="Lucida Sans Unicode" pitchFamily="34" charset="0"/>
              <a:ea typeface="Verdana" pitchFamily="34" charset="0"/>
              <a:cs typeface="Lucida Sans Unicode" pitchFamily="34" charset="0"/>
            </a:endParaRPr>
          </a:p>
          <a:p>
            <a:pPr marL="1257300" lvl="4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Instituciones/Programas </a:t>
            </a:r>
            <a:r>
              <a:rPr lang="es-CL" sz="2200" dirty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de </a:t>
            </a: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reconocido prestigio</a:t>
            </a:r>
          </a:p>
          <a:p>
            <a:pPr marL="1257300" lvl="4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Ranking + Comité Expertos (30% postulaciones)</a:t>
            </a:r>
          </a:p>
          <a:p>
            <a:pPr marL="1257300" lvl="4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Carta aceptación como requisito postulación</a:t>
            </a:r>
          </a:p>
          <a:p>
            <a:pPr marL="1257300" lvl="4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Revisión política retribución</a:t>
            </a:r>
          </a:p>
          <a:p>
            <a:pPr marL="1257300" lvl="4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ea typeface="Verdana" pitchFamily="34" charset="0"/>
                <a:cs typeface="Lucida Sans Unicode" pitchFamily="34" charset="0"/>
              </a:rPr>
              <a:t>Política complemento «nacional+ internacional»</a:t>
            </a:r>
          </a:p>
          <a:p>
            <a:pPr marL="914400" lvl="4" indent="0">
              <a:spcBef>
                <a:spcPts val="0"/>
              </a:spcBef>
              <a:spcAft>
                <a:spcPts val="0"/>
              </a:spcAft>
              <a:buNone/>
            </a:pPr>
            <a:endParaRPr lang="es-CL" sz="2400" dirty="0">
              <a:solidFill>
                <a:srgbClr val="002060"/>
              </a:solidFill>
              <a:latin typeface="Lucida Sans Unicode" pitchFamily="34" charset="0"/>
              <a:ea typeface="Verdana" pitchFamily="34" charset="0"/>
              <a:cs typeface="Lucida Sans Unicode" pitchFamily="34" charset="0"/>
            </a:endParaRPr>
          </a:p>
          <a:p>
            <a:pPr marL="800100" lvl="3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sz="2800" b="1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Bonificar «Patrocinio Institucional»:</a:t>
            </a:r>
          </a:p>
          <a:p>
            <a:pPr marL="1257300" lvl="4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Postulantes</a:t>
            </a:r>
            <a:r>
              <a:rPr lang="es-CL" sz="2200" dirty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 insertos en un plan de desarrollo de Capital Humano Avanzado con </a:t>
            </a:r>
            <a:r>
              <a:rPr lang="es-CL" sz="2200" b="1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patrocinio institucional</a:t>
            </a: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 (primera etapa </a:t>
            </a:r>
            <a:r>
              <a:rPr lang="es-CL" sz="2200" b="1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Universidades</a:t>
            </a:r>
            <a:r>
              <a:rPr lang="es-CL" sz="22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)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0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64513" cy="1143000"/>
          </a:xfrm>
        </p:spPr>
        <p:txBody>
          <a:bodyPr/>
          <a:lstStyle/>
          <a:p>
            <a:r>
              <a:rPr lang="es-ES" sz="3600" b="1" dirty="0"/>
              <a:t>9</a:t>
            </a:r>
            <a:r>
              <a:rPr lang="es-ES" sz="3600" b="1" dirty="0" smtClean="0"/>
              <a:t>. </a:t>
            </a:r>
            <a:r>
              <a:rPr lang="es-ES" sz="3600" b="1" u="sng" dirty="0" smtClean="0"/>
              <a:t>Convenios de Desempeño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908720"/>
            <a:ext cx="8177213" cy="5184576"/>
          </a:xfrm>
        </p:spPr>
        <p:txBody>
          <a:bodyPr/>
          <a:lstStyle/>
          <a:p>
            <a:pPr marL="0" indent="0">
              <a:buNone/>
            </a:pPr>
            <a:r>
              <a:rPr lang="es-ES" sz="3200" b="1" dirty="0" smtClean="0"/>
              <a:t> </a:t>
            </a:r>
          </a:p>
          <a:p>
            <a:pPr marL="342900" lvl="2" indent="-342900"/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Líneas concursos 2012 - 2014</a:t>
            </a:r>
          </a:p>
          <a:p>
            <a:pPr lvl="1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Formación de Profesores </a:t>
            </a: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(</a:t>
            </a:r>
            <a:r>
              <a:rPr lang="es-ES" sz="2200" b="1" dirty="0" err="1" smtClean="0">
                <a:solidFill>
                  <a:srgbClr val="002060"/>
                </a:solidFill>
                <a:latin typeface="Lucida Sans Unicode" pitchFamily="34" charset="0"/>
              </a:rPr>
              <a:t>TdR</a:t>
            </a: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 13 Abril)</a:t>
            </a:r>
          </a:p>
          <a:p>
            <a:pPr lvl="1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Innovación Académica </a:t>
            </a: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(</a:t>
            </a:r>
            <a:r>
              <a:rPr lang="es-ES" sz="2200" b="1" dirty="0" err="1" smtClean="0">
                <a:solidFill>
                  <a:srgbClr val="002060"/>
                </a:solidFill>
                <a:latin typeface="Lucida Sans Unicode" pitchFamily="34" charset="0"/>
              </a:rPr>
              <a:t>TdR</a:t>
            </a: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 25 Mayo)</a:t>
            </a:r>
          </a:p>
          <a:p>
            <a:pPr lvl="1">
              <a:spcBef>
                <a:spcPts val="2400"/>
              </a:spcBef>
              <a:buNone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	•	Armonización Curricular</a:t>
            </a:r>
          </a:p>
          <a:p>
            <a:pPr lvl="1">
              <a:spcBef>
                <a:spcPts val="2400"/>
              </a:spcBef>
              <a:buNone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	•	Internacionalización del Doctorado</a:t>
            </a:r>
          </a:p>
          <a:p>
            <a:pPr lvl="1">
              <a:spcBef>
                <a:spcPts val="2400"/>
              </a:spcBef>
              <a:buNone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	•	Calidad del Aprendizaje y Gestión (FIAC2)</a:t>
            </a:r>
          </a:p>
          <a:p>
            <a:pPr lvl="1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Fortalecimiento Técnico-Profesional </a:t>
            </a: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(</a:t>
            </a:r>
            <a:r>
              <a:rPr lang="es-ES" sz="2200" b="1" dirty="0" err="1" smtClean="0">
                <a:solidFill>
                  <a:srgbClr val="002060"/>
                </a:solidFill>
                <a:latin typeface="Lucida Sans Unicode" pitchFamily="34" charset="0"/>
              </a:rPr>
              <a:t>TdR</a:t>
            </a: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 03 Agosto)</a:t>
            </a:r>
          </a:p>
          <a:p>
            <a:pPr lvl="1">
              <a:buNone/>
            </a:pPr>
            <a:endParaRPr lang="es-ES" sz="22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342900" lvl="2" indent="-342900"/>
            <a:endParaRPr lang="es-ES" sz="2400" b="1" dirty="0" smtClean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51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9073008" cy="1143000"/>
          </a:xfrm>
        </p:spPr>
        <p:txBody>
          <a:bodyPr/>
          <a:lstStyle/>
          <a:p>
            <a:r>
              <a:rPr lang="es-ES" sz="3600" b="1" dirty="0" smtClean="0"/>
              <a:t>10. </a:t>
            </a:r>
            <a:r>
              <a:rPr lang="es-ES" sz="3600" b="1" u="sng" dirty="0" smtClean="0"/>
              <a:t>Aseguramiento de Calidad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390736" cy="5619080"/>
          </a:xfrm>
        </p:spPr>
        <p:txBody>
          <a:bodyPr/>
          <a:lstStyle/>
          <a:p>
            <a:pPr marL="171450" lvl="1" indent="-171450">
              <a:spcBef>
                <a:spcPct val="0"/>
              </a:spcBef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002060"/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Sistema Nacional de Aseguramiento de la Calidad 2.0</a:t>
            </a:r>
            <a:endParaRPr lang="es-ES" sz="3200" b="1" dirty="0" smtClean="0">
              <a:solidFill>
                <a:srgbClr val="002060"/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>
              <a:spcBef>
                <a:spcPct val="0"/>
              </a:spcBef>
            </a:pPr>
            <a:r>
              <a:rPr lang="es-ES" sz="2400" b="1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Estudio Internacional, aspectos claves:</a:t>
            </a:r>
          </a:p>
          <a:p>
            <a:pPr lvl="2">
              <a:spcBef>
                <a:spcPts val="1200"/>
              </a:spcBef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Marco legal e institucional del Sistema</a:t>
            </a:r>
          </a:p>
          <a:p>
            <a:pPr lvl="2">
              <a:spcBef>
                <a:spcPts val="1200"/>
              </a:spcBef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Coordinación entre Agencias y Actores</a:t>
            </a:r>
          </a:p>
          <a:p>
            <a:pPr lvl="2">
              <a:spcBef>
                <a:spcPts val="1200"/>
              </a:spcBef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Estándares, procesos y operaciones </a:t>
            </a:r>
          </a:p>
          <a:p>
            <a:pPr lvl="2">
              <a:spcBef>
                <a:spcPts val="1200"/>
              </a:spcBef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Insumos, productos, resultados e impacto</a:t>
            </a:r>
          </a:p>
          <a:p>
            <a:pPr lvl="2">
              <a:spcBef>
                <a:spcPts val="1200"/>
              </a:spcBef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Transparencia y rendición de cuentas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s-CL" sz="3400" b="1" u="sng" dirty="0" smtClean="0">
                <a:solidFill>
                  <a:srgbClr val="006CB7"/>
                </a:solidFill>
                <a:latin typeface="Verdana"/>
                <a:cs typeface="Verdana"/>
              </a:rPr>
              <a:t>Comité Coordinación Calidad: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CL" sz="3400" b="1" dirty="0">
                <a:solidFill>
                  <a:srgbClr val="006CB7"/>
                </a:solidFill>
                <a:latin typeface="Verdana"/>
                <a:cs typeface="Verdana"/>
              </a:rPr>
              <a:t> </a:t>
            </a:r>
            <a:r>
              <a:rPr lang="es-CL" sz="3400" b="1" dirty="0" smtClean="0">
                <a:solidFill>
                  <a:srgbClr val="006CB7"/>
                </a:solidFill>
                <a:latin typeface="Verdana"/>
                <a:cs typeface="Verdana"/>
              </a:rPr>
              <a:t> </a:t>
            </a:r>
            <a:r>
              <a:rPr lang="es-CL" sz="3200" b="1" u="sng" dirty="0" smtClean="0">
                <a:solidFill>
                  <a:srgbClr val="006CB7"/>
                </a:solidFill>
                <a:latin typeface="Verdana"/>
                <a:cs typeface="Verdana"/>
              </a:rPr>
              <a:t>(DIVESUP + CNA + CNED) </a:t>
            </a:r>
          </a:p>
          <a:p>
            <a:pPr lvl="2">
              <a:spcBef>
                <a:spcPts val="1200"/>
              </a:spcBef>
            </a:pPr>
            <a:r>
              <a:rPr lang="es-CL" sz="2800" dirty="0">
                <a:solidFill>
                  <a:srgbClr val="002060"/>
                </a:solidFill>
                <a:latin typeface="Lucida Sans Unicode" pitchFamily="34" charset="0"/>
              </a:rPr>
              <a:t>Plazo estudio: </a:t>
            </a:r>
            <a:r>
              <a:rPr lang="es-CL" sz="2800" b="1" dirty="0" smtClean="0">
                <a:solidFill>
                  <a:srgbClr val="002060"/>
                </a:solidFill>
                <a:latin typeface="Lucida Sans Unicode" pitchFamily="34" charset="0"/>
              </a:rPr>
              <a:t>1° Semestre </a:t>
            </a:r>
            <a:r>
              <a:rPr lang="es-CL" sz="2800" b="1" dirty="0">
                <a:solidFill>
                  <a:srgbClr val="002060"/>
                </a:solidFill>
                <a:latin typeface="Lucida Sans Unicode" pitchFamily="34" charset="0"/>
              </a:rPr>
              <a:t>2012</a:t>
            </a:r>
          </a:p>
          <a:p>
            <a:pPr lvl="2">
              <a:spcBef>
                <a:spcPts val="1200"/>
              </a:spcBef>
              <a:buNone/>
            </a:pPr>
            <a:endParaRPr lang="es-ES" sz="2200" dirty="0" smtClean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9073008" cy="1143000"/>
          </a:xfrm>
        </p:spPr>
        <p:txBody>
          <a:bodyPr/>
          <a:lstStyle/>
          <a:p>
            <a:r>
              <a:rPr lang="es-ES" sz="3600" b="1" dirty="0" smtClean="0"/>
              <a:t>11. </a:t>
            </a:r>
            <a:r>
              <a:rPr lang="es-ES" sz="3600" b="1" u="sng" dirty="0" smtClean="0"/>
              <a:t>Sistema de Admisión 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52736"/>
            <a:ext cx="8177213" cy="481399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sz="2400" b="1" dirty="0">
                <a:solidFill>
                  <a:srgbClr val="002060"/>
                </a:solidFill>
                <a:latin typeface="Lucida Sans Unicode" pitchFamily="34" charset="0"/>
                <a:cs typeface="+mn-cs"/>
              </a:rPr>
              <a:t> </a:t>
            </a:r>
            <a:r>
              <a:rPr lang="es-ES" sz="2400" b="1" dirty="0" smtClean="0">
                <a:solidFill>
                  <a:srgbClr val="002060"/>
                </a:solidFill>
                <a:latin typeface="Lucida Sans Unicode" pitchFamily="34" charset="0"/>
              </a:rPr>
              <a:t>Estudio internacional PSU</a:t>
            </a:r>
          </a:p>
          <a:p>
            <a:pPr lvl="2">
              <a:spcBef>
                <a:spcPts val="1200"/>
              </a:spcBef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Evaluación de la Calidad de los Procesos en el Desarrollo de los Instrumentos.</a:t>
            </a:r>
          </a:p>
          <a:p>
            <a:pPr lvl="2">
              <a:spcBef>
                <a:spcPts val="1200"/>
              </a:spcBef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Estudio de aspectos relativos a la validez de la PSU.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400" b="1" dirty="0" smtClean="0">
                <a:solidFill>
                  <a:srgbClr val="002060"/>
                </a:solidFill>
                <a:latin typeface="Lucida Sans Unicode" pitchFamily="34" charset="0"/>
              </a:rPr>
              <a:t>PSU: puntaje vale dos años y PSU dos veces al año 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400" b="1" dirty="0" smtClean="0">
                <a:solidFill>
                  <a:srgbClr val="002060"/>
                </a:solidFill>
                <a:latin typeface="Lucida Sans Unicode" pitchFamily="34" charset="0"/>
              </a:rPr>
              <a:t>Mediciones complementarias (ensayo)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400" b="1" dirty="0" smtClean="0">
                <a:solidFill>
                  <a:srgbClr val="002060"/>
                </a:solidFill>
                <a:latin typeface="Lucida Sans Unicode" pitchFamily="34" charset="0"/>
              </a:rPr>
              <a:t>Plataforma de postulación compartida entre UES </a:t>
            </a:r>
          </a:p>
          <a:p>
            <a:pPr marL="0" lvl="2" indent="0">
              <a:spcBef>
                <a:spcPts val="2400"/>
              </a:spcBef>
              <a:buNone/>
            </a:pPr>
            <a:r>
              <a:rPr lang="es-CL" sz="3200" b="1" dirty="0" smtClean="0">
                <a:solidFill>
                  <a:srgbClr val="006CB7"/>
                </a:solidFill>
                <a:latin typeface="Verdana"/>
                <a:cs typeface="Verdana"/>
              </a:rPr>
              <a:t>	</a:t>
            </a:r>
            <a:r>
              <a:rPr lang="es-CL" sz="3200" b="1" u="sng" dirty="0" smtClean="0">
                <a:solidFill>
                  <a:srgbClr val="006CB7"/>
                </a:solidFill>
                <a:latin typeface="Verdana"/>
                <a:cs typeface="Verdana"/>
              </a:rPr>
              <a:t>Creación </a:t>
            </a:r>
            <a:r>
              <a:rPr lang="es-CL" sz="3200" b="1" u="sng" dirty="0">
                <a:solidFill>
                  <a:srgbClr val="006CB7"/>
                </a:solidFill>
                <a:latin typeface="Verdana"/>
                <a:cs typeface="Verdana"/>
              </a:rPr>
              <a:t>Mesa de Trabajo </a:t>
            </a:r>
            <a:r>
              <a:rPr lang="es-CL" sz="3200" b="1" dirty="0" smtClean="0">
                <a:solidFill>
                  <a:srgbClr val="006CB7"/>
                </a:solidFill>
                <a:latin typeface="Verdana"/>
                <a:cs typeface="Verdana"/>
              </a:rPr>
              <a:t>	</a:t>
            </a:r>
            <a:r>
              <a:rPr lang="es-CL" sz="3200" b="1" u="sng" dirty="0" smtClean="0">
                <a:solidFill>
                  <a:srgbClr val="006CB7"/>
                </a:solidFill>
                <a:latin typeface="Verdana"/>
                <a:cs typeface="Verdana"/>
              </a:rPr>
              <a:t>(</a:t>
            </a:r>
            <a:r>
              <a:rPr lang="es-CL" sz="3200" b="1" u="sng" dirty="0">
                <a:solidFill>
                  <a:srgbClr val="006CB7"/>
                </a:solidFill>
                <a:latin typeface="Verdana"/>
                <a:cs typeface="Verdana"/>
              </a:rPr>
              <a:t>MINEDUC + </a:t>
            </a:r>
            <a:r>
              <a:rPr lang="es-CL" sz="3200" b="1" u="sng" dirty="0" smtClean="0">
                <a:solidFill>
                  <a:srgbClr val="006CB7"/>
                </a:solidFill>
                <a:latin typeface="Verdana"/>
                <a:cs typeface="Verdana"/>
              </a:rPr>
              <a:t>CRUCH + UES) </a:t>
            </a:r>
            <a:endParaRPr lang="es-CL" sz="3200" b="1" u="sng" dirty="0">
              <a:solidFill>
                <a:srgbClr val="006CB7"/>
              </a:solidFill>
              <a:latin typeface="Verdana"/>
              <a:cs typeface="Verdana"/>
            </a:endParaRPr>
          </a:p>
          <a:p>
            <a:pPr marL="342900" lvl="2" indent="-342900">
              <a:spcBef>
                <a:spcPts val="2400"/>
              </a:spcBef>
            </a:pPr>
            <a:endParaRPr lang="es-ES" sz="2400" b="1" dirty="0" smtClean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9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552" y="1086416"/>
            <a:ext cx="853244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5725" indent="-85725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5pPr>
            <a:lvl6pPr marL="25146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6pPr>
            <a:lvl7pPr marL="29718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7pPr>
            <a:lvl8pPr marL="34290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8pPr>
            <a:lvl9pPr marL="38862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9pPr>
          </a:lstStyle>
          <a:p>
            <a:pPr marL="171450" lvl="1" indent="-171450">
              <a:buFont typeface="Arial" pitchFamily="34" charset="0"/>
              <a:buChar char="•"/>
            </a:pPr>
            <a:r>
              <a:rPr lang="es-CL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2800" b="1" dirty="0">
                <a:solidFill>
                  <a:srgbClr val="002060"/>
                </a:solidFill>
                <a:cs typeface="Lucida Sans Unicode" pitchFamily="34" charset="0"/>
              </a:rPr>
              <a:t>Subsecretaría Educación Superior</a:t>
            </a:r>
          </a:p>
          <a:p>
            <a:pPr marL="0" lvl="1" indent="0"/>
            <a:endParaRPr lang="es-CL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2" indent="-171450">
              <a:buFont typeface="Arial" pitchFamily="34" charset="0"/>
              <a:buChar char="•"/>
            </a:pPr>
            <a:endParaRPr lang="es-CL" sz="1200" dirty="0" smtClean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1749049957"/>
              </p:ext>
            </p:extLst>
          </p:nvPr>
        </p:nvGraphicFramePr>
        <p:xfrm>
          <a:off x="844742" y="1559899"/>
          <a:ext cx="7644166" cy="47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64513" cy="114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3600" b="1" dirty="0" smtClean="0"/>
              <a:t> </a:t>
            </a:r>
            <a:r>
              <a:rPr lang="es-ES" sz="3600" b="1" u="sng" dirty="0" smtClean="0"/>
              <a:t>Institucionalidad</a:t>
            </a:r>
            <a:endParaRPr lang="es-E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22001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9073008" cy="1143000"/>
          </a:xfrm>
        </p:spPr>
        <p:txBody>
          <a:bodyPr/>
          <a:lstStyle/>
          <a:p>
            <a:r>
              <a:rPr lang="es-ES" sz="3600" b="1" dirty="0" smtClean="0"/>
              <a:t>12. </a:t>
            </a:r>
            <a:r>
              <a:rPr lang="es-ES" sz="3600" b="1" u="sng" dirty="0" smtClean="0"/>
              <a:t>Formación Profesores 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8177213" cy="4525962"/>
          </a:xfrm>
        </p:spPr>
        <p:txBody>
          <a:bodyPr/>
          <a:lstStyle/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Beca Vocación de Profesor</a:t>
            </a:r>
          </a:p>
          <a:p>
            <a:pPr marL="800100" lvl="3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3234</a:t>
            </a: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 Becados sobre 600 puntos (+61,5%)</a:t>
            </a:r>
          </a:p>
          <a:p>
            <a:pPr marL="800100" lvl="3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168</a:t>
            </a: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 Becados sobre 700 puntos (+158%)</a:t>
            </a:r>
          </a:p>
          <a:p>
            <a:pPr marL="457200" lvl="3" indent="0">
              <a:spcBef>
                <a:spcPts val="2400"/>
              </a:spcBef>
              <a:buNone/>
            </a:pPr>
            <a:endParaRPr lang="es-ES" sz="2200" dirty="0" smtClean="0">
              <a:solidFill>
                <a:srgbClr val="FF0000"/>
              </a:solidFill>
              <a:latin typeface="Lucida Sans Unicode" pitchFamily="34" charset="0"/>
            </a:endParaRPr>
          </a:p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Estándares Orientadores Formación Inicial de Profesores.</a:t>
            </a:r>
          </a:p>
          <a:p>
            <a:pPr marL="800100" lvl="3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Enseñanza Básica (2011)</a:t>
            </a:r>
          </a:p>
          <a:p>
            <a:pPr marL="800100" lvl="3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Enseñanza Media y Párvulos (2012)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1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9073008" cy="1143000"/>
          </a:xfrm>
        </p:spPr>
        <p:txBody>
          <a:bodyPr/>
          <a:lstStyle/>
          <a:p>
            <a:r>
              <a:rPr lang="es-ES" sz="3600" b="1" dirty="0" smtClean="0"/>
              <a:t>12. </a:t>
            </a:r>
            <a:r>
              <a:rPr lang="es-ES" sz="3600" b="1" u="sng" dirty="0" smtClean="0"/>
              <a:t>Formación Profesores 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423318"/>
            <a:ext cx="8177213" cy="4525962"/>
          </a:xfrm>
        </p:spPr>
        <p:txBody>
          <a:bodyPr/>
          <a:lstStyle/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Prueba INICIA</a:t>
            </a:r>
          </a:p>
          <a:p>
            <a:pPr marL="800100" lvl="3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Proyecto de Ley en trámite</a:t>
            </a:r>
          </a:p>
          <a:p>
            <a:pPr marL="800100" lvl="3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Rendición obligatoria (para trabajar en establecimientos que reciben fondos públicos)</a:t>
            </a:r>
            <a:endParaRPr lang="es-ES" sz="22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800100" lvl="3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Lucida Sans Unicode" pitchFamily="34" charset="0"/>
              </a:rPr>
              <a:t>R</a:t>
            </a: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esultados públicos por Institución</a:t>
            </a:r>
          </a:p>
          <a:p>
            <a:pPr marL="0" lvl="2" indent="0">
              <a:spcBef>
                <a:spcPts val="2400"/>
              </a:spcBef>
              <a:buNone/>
            </a:pPr>
            <a:endParaRPr lang="es-ES" sz="2800" b="1" dirty="0" smtClean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323528" y="508518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-457200">
              <a:buFont typeface="Arial" pitchFamily="34" charset="0"/>
              <a:buChar char="•"/>
            </a:pP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Creación Mesa de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Trabajo</a:t>
            </a:r>
          </a:p>
          <a:p>
            <a:pPr marL="742950" lvl="2" indent="-342900"/>
            <a:r>
              <a:rPr lang="es-CL" sz="2800" b="1" dirty="0">
                <a:solidFill>
                  <a:srgbClr val="006CB7"/>
                </a:solidFill>
                <a:latin typeface="Verdana"/>
                <a:cs typeface="Verdana"/>
              </a:rPr>
              <a:t>	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(MINEDUC </a:t>
            </a: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+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Decanos Educación)</a:t>
            </a:r>
            <a:endParaRPr lang="es-CL" sz="2800" b="1" u="sng" dirty="0">
              <a:solidFill>
                <a:srgbClr val="006CB7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5340480"/>
              </p:ext>
            </p:extLst>
          </p:nvPr>
        </p:nvGraphicFramePr>
        <p:xfrm>
          <a:off x="395536" y="474443"/>
          <a:ext cx="7862070" cy="590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512168"/>
                <a:gridCol w="1476882"/>
                <a:gridCol w="1572414"/>
                <a:gridCol w="1572414"/>
              </a:tblGrid>
              <a:tr h="67227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III TRIMESTRE </a:t>
                      </a:r>
                      <a:r>
                        <a:rPr lang="es-CL" dirty="0" smtClean="0"/>
                        <a:t>2011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IV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sz="1700" dirty="0" smtClean="0"/>
                        <a:t>TRIMESTRE </a:t>
                      </a:r>
                      <a:r>
                        <a:rPr lang="es-CL" dirty="0" smtClean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I SEMESTRE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II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SEMESTRE 2012</a:t>
                      </a:r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es-CL" dirty="0" smtClean="0"/>
                        <a:t>Subsecretaría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63982">
                <a:tc>
                  <a:txBody>
                    <a:bodyPr/>
                    <a:lstStyle/>
                    <a:p>
                      <a:r>
                        <a:rPr lang="es-CL" dirty="0" smtClean="0"/>
                        <a:t>Finan</a:t>
                      </a:r>
                      <a:r>
                        <a:rPr lang="es-CL" baseline="0" dirty="0" smtClean="0"/>
                        <a:t>ciamiento</a:t>
                      </a:r>
                    </a:p>
                    <a:p>
                      <a:r>
                        <a:rPr lang="es-CL" baseline="0" dirty="0" smtClean="0"/>
                        <a:t>Estudiantil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Ley Estatales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433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Admisión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6639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Endeudamiento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Estatales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Financiamiento Instituciones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es-CL" dirty="0" smtClean="0"/>
                        <a:t>Capital Humano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es-CL" dirty="0" smtClean="0"/>
                        <a:t>Aseguramiento Calidad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es-CL" dirty="0" smtClean="0"/>
                        <a:t>Formación</a:t>
                      </a:r>
                    </a:p>
                    <a:p>
                      <a:r>
                        <a:rPr lang="es-CL" dirty="0" smtClean="0"/>
                        <a:t>Profesores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6 Más"/>
          <p:cNvSpPr/>
          <p:nvPr/>
        </p:nvSpPr>
        <p:spPr>
          <a:xfrm>
            <a:off x="2602632" y="1196752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Más"/>
          <p:cNvSpPr/>
          <p:nvPr/>
        </p:nvSpPr>
        <p:spPr>
          <a:xfrm>
            <a:off x="4114800" y="2852936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Más"/>
          <p:cNvSpPr/>
          <p:nvPr/>
        </p:nvSpPr>
        <p:spPr>
          <a:xfrm>
            <a:off x="2602632" y="1772816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Más"/>
          <p:cNvSpPr/>
          <p:nvPr/>
        </p:nvSpPr>
        <p:spPr>
          <a:xfrm>
            <a:off x="7283152" y="5229200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Más"/>
          <p:cNvSpPr/>
          <p:nvPr/>
        </p:nvSpPr>
        <p:spPr>
          <a:xfrm>
            <a:off x="2602632" y="2420888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Más"/>
          <p:cNvSpPr/>
          <p:nvPr/>
        </p:nvSpPr>
        <p:spPr>
          <a:xfrm>
            <a:off x="4139952" y="3429000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Más"/>
          <p:cNvSpPr/>
          <p:nvPr/>
        </p:nvSpPr>
        <p:spPr>
          <a:xfrm>
            <a:off x="5698976" y="4653136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Más"/>
          <p:cNvSpPr/>
          <p:nvPr/>
        </p:nvSpPr>
        <p:spPr>
          <a:xfrm>
            <a:off x="4139952" y="5877272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Más"/>
          <p:cNvSpPr/>
          <p:nvPr/>
        </p:nvSpPr>
        <p:spPr>
          <a:xfrm>
            <a:off x="5652120" y="4077072"/>
            <a:ext cx="385192" cy="360040"/>
          </a:xfrm>
          <a:prstGeom prst="mathPlus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997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73008" cy="1143000"/>
          </a:xfrm>
        </p:spPr>
        <p:txBody>
          <a:bodyPr/>
          <a:lstStyle/>
          <a:p>
            <a:r>
              <a:rPr lang="es-ES" sz="3600" b="1" u="sng" dirty="0" smtClean="0"/>
              <a:t>Criterios Orientadores Política  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8177213" cy="4525962"/>
          </a:xfrm>
        </p:spPr>
        <p:txBody>
          <a:bodyPr/>
          <a:lstStyle/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Educación: en el corazón del Gobierno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Visión de Estado (10 años plazo)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Participación actores relevantes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Avanzar sobre grandes acuerdos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Dar tiempo iniciativas menos maduras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Sentido de urgencia/oportunidad</a:t>
            </a:r>
          </a:p>
          <a:p>
            <a:pPr marL="342900" lvl="2" indent="-342900">
              <a:spcBef>
                <a:spcPts val="2400"/>
              </a:spcBef>
            </a:pPr>
            <a:r>
              <a:rPr lang="es-ES" sz="2800" b="1" dirty="0" smtClean="0">
                <a:solidFill>
                  <a:srgbClr val="002060"/>
                </a:solidFill>
                <a:latin typeface="Lucida Sans Unicode" pitchFamily="34" charset="0"/>
              </a:rPr>
              <a:t>Rendición de cuentas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3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552" y="476672"/>
            <a:ext cx="853244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5725" indent="-85725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5pPr>
            <a:lvl6pPr marL="25146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6pPr>
            <a:lvl7pPr marL="29718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7pPr>
            <a:lvl8pPr marL="34290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8pPr>
            <a:lvl9pPr marL="38862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9pPr>
          </a:lstStyle>
          <a:p>
            <a:pPr marL="171450" lvl="1" indent="-171450">
              <a:buFont typeface="Arial" pitchFamily="34" charset="0"/>
              <a:buChar char="•"/>
            </a:pPr>
            <a:r>
              <a:rPr lang="es-CL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3200" b="1" dirty="0">
                <a:solidFill>
                  <a:srgbClr val="002060"/>
                </a:solidFill>
                <a:cs typeface="Lucida Sans Unicode" pitchFamily="34" charset="0"/>
              </a:rPr>
              <a:t>Subsecretaría Educación Superior</a:t>
            </a:r>
          </a:p>
          <a:p>
            <a:pPr marL="0" lvl="1" indent="0"/>
            <a:endParaRPr lang="es-CL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2" indent="-171450">
              <a:buFont typeface="Arial" pitchFamily="34" charset="0"/>
              <a:buChar char="•"/>
            </a:pPr>
            <a:endParaRPr lang="es-CL" sz="12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818856" y="1196752"/>
            <a:ext cx="7410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400" b="1" dirty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Participa / Representa </a:t>
            </a:r>
            <a:r>
              <a:rPr lang="es-CL" sz="2400" b="1" dirty="0" err="1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Mineduc</a:t>
            </a:r>
            <a:r>
              <a:rPr lang="es-CL" sz="2400" b="1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:</a:t>
            </a:r>
          </a:p>
          <a:p>
            <a:endParaRPr lang="es-CL" sz="2400" b="1" dirty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799329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Consejo </a:t>
            </a:r>
            <a:r>
              <a:rPr lang="es-CL" sz="2400" dirty="0" err="1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Conicyt</a:t>
            </a: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 (Ciencias e Investigación)</a:t>
            </a:r>
          </a:p>
          <a:p>
            <a:pPr marL="799329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Consejo Innovación (CNIC / ECONOMÍA)</a:t>
            </a:r>
          </a:p>
          <a:p>
            <a:pPr marL="799329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Comisión Acreditación (CNA</a:t>
            </a: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)</a:t>
            </a:r>
          </a:p>
          <a:p>
            <a:pPr marL="799329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Comisión Ingresa (CAE)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549806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-457200">
              <a:buFont typeface="Arial" pitchFamily="34" charset="0"/>
              <a:buChar char="•"/>
            </a:pPr>
            <a:r>
              <a:rPr lang="es-CL" sz="3200" b="1" u="sng" dirty="0" smtClean="0">
                <a:solidFill>
                  <a:srgbClr val="006CB7"/>
                </a:solidFill>
                <a:latin typeface="Verdana"/>
                <a:cs typeface="Verdana"/>
              </a:rPr>
              <a:t>Proyecto de Ley Julio 2011 </a:t>
            </a:r>
            <a:endParaRPr lang="es-CL" sz="3200" b="1" u="sng" dirty="0">
              <a:solidFill>
                <a:srgbClr val="006CB7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3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6730" y="1610211"/>
            <a:ext cx="862329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5725" indent="-85725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5pPr>
            <a:lvl6pPr marL="25146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6pPr>
            <a:lvl7pPr marL="29718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7pPr>
            <a:lvl8pPr marL="34290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8pPr>
            <a:lvl9pPr marL="38862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9pPr>
          </a:lstStyle>
          <a:p>
            <a:pPr marL="171450" lvl="1" indent="-171450">
              <a:buFont typeface="Arial" pitchFamily="34" charset="0"/>
              <a:buChar char="•"/>
            </a:pPr>
            <a:r>
              <a:rPr lang="es-CL" sz="3200" b="1" dirty="0">
                <a:solidFill>
                  <a:srgbClr val="002060"/>
                </a:solidFill>
              </a:rPr>
              <a:t>Nueva Ley Universidades </a:t>
            </a:r>
            <a:r>
              <a:rPr lang="es-CL" sz="3200" b="1" dirty="0" smtClean="0">
                <a:solidFill>
                  <a:srgbClr val="002060"/>
                </a:solidFill>
              </a:rPr>
              <a:t>Estatales</a:t>
            </a:r>
            <a:endParaRPr lang="es-CL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/>
            <a:endParaRPr lang="es-CL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>
              <a:buFont typeface="Arial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Desburocratización: </a:t>
            </a:r>
          </a:p>
          <a:p>
            <a:pPr marL="400050" lvl="2" indent="0"/>
            <a:endParaRPr lang="es-CL" sz="2400" b="1" dirty="0" smtClean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Eximirlos normas de un «servicio público»</a:t>
            </a:r>
          </a:p>
          <a:p>
            <a:pPr marL="400050" lvl="2" indent="0"/>
            <a:endParaRPr lang="es-CL" sz="2400" dirty="0" smtClean="0">
              <a:solidFill>
                <a:srgbClr val="002060"/>
              </a:solidFill>
            </a:endParaRPr>
          </a:p>
          <a:p>
            <a:pPr marL="400050" lvl="2" indent="0"/>
            <a:endParaRPr lang="es-CL" sz="2400" dirty="0" smtClean="0">
              <a:solidFill>
                <a:srgbClr val="002060"/>
              </a:solidFill>
            </a:endParaRPr>
          </a:p>
          <a:p>
            <a:pPr marL="742950" lvl="2" indent="-342900">
              <a:buFont typeface="Arial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Endeudamiento: </a:t>
            </a:r>
          </a:p>
          <a:p>
            <a:pPr marL="400050" lvl="2" indent="0"/>
            <a:endParaRPr lang="es-CL" sz="2400" b="1" dirty="0" smtClean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Autorización para endeudarse </a:t>
            </a:r>
            <a:r>
              <a:rPr lang="es-CL" sz="2400" dirty="0">
                <a:solidFill>
                  <a:srgbClr val="002060"/>
                </a:solidFill>
              </a:rPr>
              <a:t>a</a:t>
            </a:r>
            <a:r>
              <a:rPr lang="es-CL" sz="2400" dirty="0" smtClean="0">
                <a:solidFill>
                  <a:srgbClr val="002060"/>
                </a:solidFill>
              </a:rPr>
              <a:t> </a:t>
            </a:r>
            <a:r>
              <a:rPr lang="es-CL" sz="2400" dirty="0">
                <a:solidFill>
                  <a:srgbClr val="002060"/>
                </a:solidFill>
              </a:rPr>
              <a:t>l</a:t>
            </a:r>
            <a:r>
              <a:rPr lang="es-CL" sz="2400" dirty="0" smtClean="0">
                <a:solidFill>
                  <a:srgbClr val="002060"/>
                </a:solidFill>
              </a:rPr>
              <a:t>argo </a:t>
            </a:r>
            <a:r>
              <a:rPr lang="es-CL" sz="2400" dirty="0">
                <a:solidFill>
                  <a:srgbClr val="002060"/>
                </a:solidFill>
              </a:rPr>
              <a:t>p</a:t>
            </a:r>
            <a:r>
              <a:rPr lang="es-CL" sz="2400" dirty="0" smtClean="0">
                <a:solidFill>
                  <a:srgbClr val="002060"/>
                </a:solidFill>
              </a:rPr>
              <a:t>lazo</a:t>
            </a:r>
          </a:p>
          <a:p>
            <a:pPr marL="1200150" lvl="3" indent="-342900">
              <a:buFont typeface="Arial" pitchFamily="34" charset="0"/>
              <a:buChar char="•"/>
            </a:pPr>
            <a:endParaRPr lang="es-CL" sz="2400" dirty="0" smtClean="0">
              <a:solidFill>
                <a:srgbClr val="002060"/>
              </a:solidFill>
            </a:endParaRPr>
          </a:p>
          <a:p>
            <a:pPr marL="400050" lvl="2" indent="0"/>
            <a:endParaRPr lang="es-CL" sz="2400" dirty="0">
              <a:solidFill>
                <a:srgbClr val="002060"/>
              </a:solidFill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67927" y="116632"/>
            <a:ext cx="8164513" cy="1143000"/>
          </a:xfrm>
        </p:spPr>
        <p:txBody>
          <a:bodyPr/>
          <a:lstStyle/>
          <a:p>
            <a:r>
              <a:rPr lang="es-ES" sz="3600" b="1" dirty="0" smtClean="0"/>
              <a:t>2. </a:t>
            </a:r>
            <a:r>
              <a:rPr lang="es-ES" sz="3600" b="1" u="sng" dirty="0" smtClean="0"/>
              <a:t>Nuevo trato con</a:t>
            </a:r>
            <a:r>
              <a:rPr lang="es-ES" sz="3600" b="1" dirty="0" smtClean="0"/>
              <a:t>						 		 </a:t>
            </a:r>
            <a:r>
              <a:rPr lang="es-ES" sz="3600" b="1" u="sng" dirty="0" smtClean="0"/>
              <a:t>Universidades del Estado</a:t>
            </a:r>
            <a:endParaRPr lang="es-E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3762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330324"/>
            <a:ext cx="8623294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5725" indent="-85725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5pPr>
            <a:lvl6pPr marL="25146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6pPr>
            <a:lvl7pPr marL="29718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7pPr>
            <a:lvl8pPr marL="34290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8pPr>
            <a:lvl9pPr marL="38862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9pPr>
          </a:lstStyle>
          <a:p>
            <a:pPr marL="171450" lvl="1" indent="-171450">
              <a:buFont typeface="Arial" pitchFamily="34" charset="0"/>
              <a:buChar char="•"/>
            </a:pPr>
            <a:r>
              <a:rPr lang="es-CL" sz="3200" b="1" dirty="0">
                <a:solidFill>
                  <a:srgbClr val="002060"/>
                </a:solidFill>
              </a:rPr>
              <a:t>Nueva Ley Universidades </a:t>
            </a:r>
            <a:r>
              <a:rPr lang="es-CL" sz="3200" b="1" dirty="0" smtClean="0">
                <a:solidFill>
                  <a:srgbClr val="002060"/>
                </a:solidFill>
              </a:rPr>
              <a:t>Estatales</a:t>
            </a:r>
            <a:endParaRPr lang="es-CL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/>
            <a:endParaRPr lang="es-CL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57250" lvl="3" indent="0"/>
            <a:endParaRPr lang="es-CL" sz="2400" dirty="0" smtClean="0">
              <a:solidFill>
                <a:srgbClr val="002060"/>
              </a:solidFill>
            </a:endParaRPr>
          </a:p>
          <a:p>
            <a:pPr marL="742950" lvl="2" indent="-342900">
              <a:buFont typeface="Arial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Gobierno Universitario: </a:t>
            </a:r>
            <a:endParaRPr lang="es-CL" sz="2400" b="1" dirty="0">
              <a:solidFill>
                <a:srgbClr val="002060"/>
              </a:solidFill>
            </a:endParaRPr>
          </a:p>
          <a:p>
            <a:pPr marL="400050" lvl="2" indent="0"/>
            <a:endParaRPr lang="es-CL" sz="2400" b="1" dirty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Roles y composición Consejo Universitario</a:t>
            </a:r>
          </a:p>
          <a:p>
            <a:pPr marL="857250" lvl="3" indent="0"/>
            <a:endParaRPr lang="es-CL" sz="2400" dirty="0" smtClean="0">
              <a:solidFill>
                <a:srgbClr val="002060"/>
              </a:solidFill>
            </a:endParaRPr>
          </a:p>
          <a:p>
            <a:pPr marL="857250" lvl="3" indent="0"/>
            <a:endParaRPr lang="es-CL" sz="2400" dirty="0">
              <a:solidFill>
                <a:srgbClr val="002060"/>
              </a:solidFill>
            </a:endParaRPr>
          </a:p>
          <a:p>
            <a:pPr marL="742950" lvl="2" indent="-342900">
              <a:buFont typeface="Arial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Fondo Revitalización: </a:t>
            </a:r>
            <a:endParaRPr lang="es-CL" sz="2400" b="1" dirty="0">
              <a:solidFill>
                <a:srgbClr val="002060"/>
              </a:solidFill>
            </a:endParaRPr>
          </a:p>
          <a:p>
            <a:pPr marL="400050" lvl="2" indent="0"/>
            <a:endParaRPr lang="es-CL" sz="2400" b="1" dirty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Infraestructura y capacidades docentes</a:t>
            </a:r>
          </a:p>
          <a:p>
            <a:pPr marL="857250" lvl="3" indent="0"/>
            <a:endParaRPr lang="es-CL" sz="2400" dirty="0" smtClean="0">
              <a:solidFill>
                <a:srgbClr val="002060"/>
              </a:solidFill>
            </a:endParaRPr>
          </a:p>
          <a:p>
            <a:pPr marL="857250" lvl="3" indent="0"/>
            <a:endParaRPr lang="es-CL" sz="2400" dirty="0">
              <a:solidFill>
                <a:srgbClr val="002060"/>
              </a:solidFill>
            </a:endParaRPr>
          </a:p>
          <a:p>
            <a:pPr marL="742950" lvl="2" indent="-342900">
              <a:buFont typeface="Arial" pitchFamily="34" charset="0"/>
              <a:buChar char="•"/>
            </a:pP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Mesa de Trabajo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(MINEDUC+CUECH</a:t>
            </a: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):</a:t>
            </a:r>
          </a:p>
          <a:p>
            <a:pPr marL="400050" lvl="2" indent="0"/>
            <a:endParaRPr lang="es-CL" sz="2400" b="1" dirty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Plazo: Proyecto Ley </a:t>
            </a:r>
            <a:r>
              <a:rPr lang="es-CL" sz="2400" b="1" dirty="0" smtClean="0">
                <a:solidFill>
                  <a:srgbClr val="002060"/>
                </a:solidFill>
              </a:rPr>
              <a:t>31 Agosto 2011</a:t>
            </a:r>
            <a:endParaRPr lang="es-CL" sz="2400" b="1" dirty="0">
              <a:solidFill>
                <a:srgbClr val="002060"/>
              </a:solidFill>
            </a:endParaRPr>
          </a:p>
          <a:p>
            <a:pPr marL="400050" lvl="2" indent="0"/>
            <a:endParaRPr lang="es-CL" sz="2400" b="1" dirty="0">
              <a:solidFill>
                <a:srgbClr val="002060"/>
              </a:solidFill>
            </a:endParaRPr>
          </a:p>
          <a:p>
            <a:pPr marL="742950" lvl="2" indent="-342900">
              <a:buFont typeface="Arial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02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188640"/>
            <a:ext cx="8623294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85725" indent="-85725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1100">
                <a:solidFill>
                  <a:srgbClr val="424A52"/>
                </a:solidFill>
                <a:latin typeface="Lucida Sans Unicode" pitchFamily="34" charset="0"/>
              </a:defRPr>
            </a:lvl5pPr>
            <a:lvl6pPr marL="25146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6pPr>
            <a:lvl7pPr marL="29718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7pPr>
            <a:lvl8pPr marL="34290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8pPr>
            <a:lvl9pPr marL="3886200" indent="-228600" defTabSz="1017588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  <a:defRPr sz="1100">
                <a:solidFill>
                  <a:srgbClr val="424A52"/>
                </a:solidFill>
                <a:latin typeface="Lucida Sans Unicode" pitchFamily="34" charset="0"/>
              </a:defRPr>
            </a:lvl9pPr>
          </a:lstStyle>
          <a:p>
            <a:pPr marL="171450" lvl="1" indent="-171450">
              <a:buFont typeface="Arial" pitchFamily="34" charset="0"/>
              <a:buChar char="•"/>
            </a:pPr>
            <a:r>
              <a:rPr lang="es-CL" sz="3200" b="1" dirty="0" smtClean="0">
                <a:solidFill>
                  <a:srgbClr val="002060"/>
                </a:solidFill>
              </a:rPr>
              <a:t>Endeudamiento Universidades Estatales</a:t>
            </a:r>
          </a:p>
          <a:p>
            <a:pPr marL="0" lvl="1" indent="0"/>
            <a:endParaRPr lang="es-CL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>
              <a:buFont typeface="Arial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Ley Presupuesto 2011: </a:t>
            </a:r>
          </a:p>
          <a:p>
            <a:pPr marL="400050" lvl="2" indent="0"/>
            <a:endParaRPr lang="es-CL" sz="2400" b="1" dirty="0" smtClean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Autorización endeudamiento a 20 años</a:t>
            </a:r>
          </a:p>
          <a:p>
            <a:pPr marL="1200150" lvl="3" indent="-342900">
              <a:buFont typeface="Arial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Sin límite montos (70% patrimonio)</a:t>
            </a:r>
          </a:p>
          <a:p>
            <a:pPr marL="1200150" lvl="3" indent="-342900">
              <a:buFont typeface="Arial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Destino según prioridades internas</a:t>
            </a:r>
          </a:p>
          <a:p>
            <a:pPr marL="400050" lvl="2" indent="0"/>
            <a:endParaRPr lang="es-CL" sz="2400" dirty="0" smtClean="0">
              <a:solidFill>
                <a:srgbClr val="002060"/>
              </a:solidFill>
            </a:endParaRPr>
          </a:p>
          <a:p>
            <a:pPr marL="742950" lvl="2" indent="-342900">
              <a:buFont typeface="Arial" pitchFamily="34" charset="0"/>
              <a:buChar char="•"/>
            </a:pP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Mesa de Trabajo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(DIPRES+DIVESUP):</a:t>
            </a:r>
            <a:endParaRPr lang="es-CL" sz="2800" b="1" u="sng" dirty="0">
              <a:solidFill>
                <a:srgbClr val="006CB7"/>
              </a:solidFill>
              <a:latin typeface="Verdana"/>
              <a:cs typeface="Verdana"/>
            </a:endParaRPr>
          </a:p>
          <a:p>
            <a:pPr marL="400050" lvl="2" indent="0"/>
            <a:endParaRPr lang="es-CL" sz="2400" b="1" dirty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Plazo: Ejercicio </a:t>
            </a:r>
            <a:r>
              <a:rPr lang="es-CL" sz="2400" dirty="0">
                <a:solidFill>
                  <a:srgbClr val="002060"/>
                </a:solidFill>
              </a:rPr>
              <a:t>presupuestario </a:t>
            </a:r>
            <a:r>
              <a:rPr lang="es-CL" sz="2400" dirty="0" smtClean="0">
                <a:solidFill>
                  <a:srgbClr val="002060"/>
                </a:solidFill>
              </a:rPr>
              <a:t>2011</a:t>
            </a:r>
            <a:endParaRPr lang="es-CL" sz="2400" b="1" dirty="0" smtClean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9</a:t>
            </a:r>
            <a:r>
              <a:rPr lang="es-CL" sz="2400" dirty="0" smtClean="0">
                <a:solidFill>
                  <a:srgbClr val="002060"/>
                </a:solidFill>
              </a:rPr>
              <a:t> Universidades han postulado a la fecha</a:t>
            </a:r>
          </a:p>
          <a:p>
            <a:pPr marL="857250" lvl="3" indent="0"/>
            <a:endParaRPr lang="es-CL" sz="2400" dirty="0" smtClean="0">
              <a:solidFill>
                <a:srgbClr val="002060"/>
              </a:solidFill>
            </a:endParaRPr>
          </a:p>
          <a:p>
            <a:pPr marL="1200150" lvl="3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USD$ </a:t>
            </a:r>
            <a:r>
              <a:rPr lang="es-CL" sz="2400" b="1" dirty="0" smtClean="0">
                <a:solidFill>
                  <a:srgbClr val="002060"/>
                </a:solidFill>
              </a:rPr>
              <a:t>140 millones </a:t>
            </a:r>
            <a:r>
              <a:rPr lang="es-CL" sz="2400" dirty="0" smtClean="0">
                <a:solidFill>
                  <a:srgbClr val="002060"/>
                </a:solidFill>
              </a:rPr>
              <a:t>solicitados</a:t>
            </a:r>
          </a:p>
          <a:p>
            <a:pPr marL="1200150" lvl="3" indent="-342900">
              <a:buFont typeface="Arial" pitchFamily="34" charset="0"/>
              <a:buChar char="•"/>
            </a:pPr>
            <a:endParaRPr lang="es-CL" sz="2400" dirty="0" smtClean="0">
              <a:solidFill>
                <a:srgbClr val="002060"/>
              </a:solidFill>
            </a:endParaRPr>
          </a:p>
          <a:p>
            <a:pPr marL="400050" lvl="2" indent="0"/>
            <a:endParaRPr lang="es-C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3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3951" y="188640"/>
            <a:ext cx="8164513" cy="1143000"/>
          </a:xfrm>
        </p:spPr>
        <p:txBody>
          <a:bodyPr/>
          <a:lstStyle/>
          <a:p>
            <a:r>
              <a:rPr lang="es-ES" sz="3600" b="1" dirty="0" smtClean="0"/>
              <a:t>3. </a:t>
            </a:r>
            <a:r>
              <a:rPr lang="es-ES" sz="3600" b="1" u="sng" dirty="0" smtClean="0"/>
              <a:t>Financiamiento a</a:t>
            </a:r>
            <a:r>
              <a:rPr lang="es-ES" sz="3600" b="1" dirty="0" smtClean="0"/>
              <a:t>							 </a:t>
            </a:r>
            <a:r>
              <a:rPr lang="es-ES" sz="3600" b="1" u="sng" dirty="0" smtClean="0"/>
              <a:t>Instituciones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844824"/>
            <a:ext cx="8177213" cy="3714776"/>
          </a:xfrm>
        </p:spPr>
        <p:txBody>
          <a:bodyPr/>
          <a:lstStyle/>
          <a:p>
            <a:pPr marL="742950" lvl="2" indent="-342900">
              <a:spcBef>
                <a:spcPct val="0"/>
              </a:spcBef>
            </a:pPr>
            <a:r>
              <a:rPr lang="es-CL" sz="2400" b="1" dirty="0">
                <a:solidFill>
                  <a:srgbClr val="002060"/>
                </a:solidFill>
                <a:latin typeface="Lucida Sans Unicode" pitchFamily="34" charset="0"/>
              </a:rPr>
              <a:t>Aporte Fiscal Directo: </a:t>
            </a:r>
          </a:p>
          <a:p>
            <a:pPr marL="400050" lvl="2" indent="0">
              <a:spcBef>
                <a:spcPct val="0"/>
              </a:spcBef>
            </a:pPr>
            <a:endParaRPr lang="es-CL" sz="24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Incremento % asignación variable (hoy 5%)</a:t>
            </a: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endParaRPr lang="es-CL" sz="24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Definición Nuevos Indicadores</a:t>
            </a:r>
          </a:p>
          <a:p>
            <a:pPr marL="857250" lvl="3" indent="0">
              <a:spcBef>
                <a:spcPct val="0"/>
              </a:spcBef>
              <a:buNone/>
            </a:pPr>
            <a:endParaRPr lang="es-CL" sz="24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857250" lvl="3" indent="0">
              <a:spcBef>
                <a:spcPct val="0"/>
              </a:spcBef>
              <a:buNone/>
            </a:pPr>
            <a:endParaRPr lang="es-CL" sz="24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742950" lvl="2" indent="-342900">
              <a:spcBef>
                <a:spcPct val="0"/>
              </a:spcBef>
            </a:pP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Creación Mesa de Trabajo (MINEDUC + CRUCH): </a:t>
            </a:r>
          </a:p>
          <a:p>
            <a:pPr marL="400050" lvl="2" indent="0">
              <a:spcBef>
                <a:spcPct val="0"/>
              </a:spcBef>
            </a:pPr>
            <a:endParaRPr lang="es-CL" sz="24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Plazo: Proyecto de Ley </a:t>
            </a:r>
            <a:r>
              <a:rPr lang="es-CL" sz="2400" b="1" dirty="0" smtClean="0">
                <a:solidFill>
                  <a:srgbClr val="002060"/>
                </a:solidFill>
                <a:latin typeface="Lucida Sans Unicode" pitchFamily="34" charset="0"/>
              </a:rPr>
              <a:t>30 Abril 2012</a:t>
            </a:r>
            <a:endParaRPr lang="es-CL" sz="24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857250" lvl="3" indent="0">
              <a:spcBef>
                <a:spcPct val="0"/>
              </a:spcBef>
              <a:buNone/>
            </a:pPr>
            <a:endParaRPr lang="es-CL" sz="24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857250" lvl="3" indent="0">
              <a:spcBef>
                <a:spcPct val="0"/>
              </a:spcBef>
            </a:pPr>
            <a:endParaRPr lang="es-CL" sz="24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400050" lvl="2" indent="0">
              <a:buNone/>
            </a:pPr>
            <a:endParaRPr lang="es-CL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sz="4400" b="1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943" y="116632"/>
            <a:ext cx="8164513" cy="1143000"/>
          </a:xfrm>
        </p:spPr>
        <p:txBody>
          <a:bodyPr/>
          <a:lstStyle/>
          <a:p>
            <a:r>
              <a:rPr lang="es-ES" sz="3600" b="1" dirty="0" smtClean="0"/>
              <a:t>3. </a:t>
            </a:r>
            <a:r>
              <a:rPr lang="es-ES" sz="3600" b="1" u="sng" dirty="0" smtClean="0"/>
              <a:t>Financiamiento a</a:t>
            </a:r>
            <a:r>
              <a:rPr lang="es-ES" sz="3600" b="1" dirty="0" smtClean="0"/>
              <a:t>							 </a:t>
            </a:r>
            <a:r>
              <a:rPr lang="es-ES" sz="3600" b="1" u="sng" dirty="0" smtClean="0"/>
              <a:t>Instituciones</a:t>
            </a:r>
            <a:endParaRPr lang="es-ES" sz="36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5227" y="1340768"/>
            <a:ext cx="8177213" cy="3714776"/>
          </a:xfrm>
        </p:spPr>
        <p:txBody>
          <a:bodyPr/>
          <a:lstStyle/>
          <a:p>
            <a:pPr marL="742950" lvl="2" indent="-342900">
              <a:spcBef>
                <a:spcPct val="0"/>
              </a:spcBef>
            </a:pPr>
            <a:r>
              <a:rPr lang="es-CL" sz="2400" b="1" dirty="0">
                <a:solidFill>
                  <a:srgbClr val="002060"/>
                </a:solidFill>
                <a:latin typeface="Lucida Sans Unicode" pitchFamily="34" charset="0"/>
              </a:rPr>
              <a:t>Aporte Fiscal </a:t>
            </a:r>
            <a:r>
              <a:rPr lang="es-CL" sz="2400" b="1" dirty="0" smtClean="0">
                <a:solidFill>
                  <a:srgbClr val="002060"/>
                </a:solidFill>
                <a:latin typeface="Lucida Sans Unicode" pitchFamily="34" charset="0"/>
              </a:rPr>
              <a:t>Indirecto</a:t>
            </a:r>
            <a:r>
              <a:rPr lang="es-CL" sz="2400" b="1" dirty="0">
                <a:solidFill>
                  <a:srgbClr val="002060"/>
                </a:solidFill>
                <a:latin typeface="Lucida Sans Unicode" pitchFamily="34" charset="0"/>
              </a:rPr>
              <a:t>: </a:t>
            </a:r>
          </a:p>
          <a:p>
            <a:pPr marL="400050" lvl="2" indent="0">
              <a:spcBef>
                <a:spcPct val="0"/>
              </a:spcBef>
            </a:pPr>
            <a:endParaRPr lang="es-CL" sz="24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Incremento número beneficiarios </a:t>
            </a: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endParaRPr lang="es-CL" sz="24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Incorporación Ranking (20% RK / 80% PSU)</a:t>
            </a: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endParaRPr lang="es-CL" sz="24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Aumento recursos</a:t>
            </a:r>
          </a:p>
          <a:p>
            <a:pPr marL="857250" lvl="3" indent="0">
              <a:spcBef>
                <a:spcPct val="0"/>
              </a:spcBef>
              <a:buNone/>
            </a:pPr>
            <a:endParaRPr lang="es-CL" sz="24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Entrega al alumno (sólo IES «elegibles»)</a:t>
            </a:r>
          </a:p>
          <a:p>
            <a:pPr marL="857250" lvl="3" indent="0">
              <a:spcBef>
                <a:spcPct val="0"/>
              </a:spcBef>
              <a:buNone/>
            </a:pPr>
            <a:endParaRPr lang="es-CL" sz="24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742950" lvl="2" indent="-342900">
              <a:spcBef>
                <a:spcPct val="0"/>
              </a:spcBef>
            </a:pP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Creación Mesa de Trabajo (MINEDUC +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IES): </a:t>
            </a:r>
            <a:endParaRPr lang="es-CL" sz="2800" b="1" u="sng" dirty="0">
              <a:solidFill>
                <a:srgbClr val="006CB7"/>
              </a:solidFill>
              <a:latin typeface="Verdana"/>
              <a:cs typeface="Verdana"/>
            </a:endParaRPr>
          </a:p>
          <a:p>
            <a:pPr marL="400050" lvl="2" indent="0">
              <a:spcBef>
                <a:spcPct val="0"/>
              </a:spcBef>
              <a:buNone/>
            </a:pPr>
            <a:endParaRPr lang="es-CL" sz="24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1200150" lvl="3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Lucida Sans Unicode" pitchFamily="34" charset="0"/>
              </a:rPr>
              <a:t>Plazo: Proyecto de Ley </a:t>
            </a:r>
            <a:r>
              <a:rPr lang="es-CL" sz="2400" b="1" dirty="0" smtClean="0">
                <a:solidFill>
                  <a:srgbClr val="002060"/>
                </a:solidFill>
                <a:latin typeface="Lucida Sans Unicode" pitchFamily="34" charset="0"/>
              </a:rPr>
              <a:t>30 Abril 2012</a:t>
            </a:r>
            <a:endParaRPr lang="es-CL" sz="24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857250" lvl="3" indent="0">
              <a:spcBef>
                <a:spcPct val="0"/>
              </a:spcBef>
              <a:buNone/>
            </a:pPr>
            <a:endParaRPr lang="es-CL" sz="2400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857250" lvl="3" indent="0">
              <a:spcBef>
                <a:spcPct val="0"/>
              </a:spcBef>
            </a:pPr>
            <a:endParaRPr lang="es-CL" sz="24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400050" lvl="2" indent="0">
              <a:buNone/>
            </a:pPr>
            <a:endParaRPr lang="es-CL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sz="4400" b="1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7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7927" y="188640"/>
            <a:ext cx="8164513" cy="1143000"/>
          </a:xfrm>
        </p:spPr>
        <p:txBody>
          <a:bodyPr/>
          <a:lstStyle/>
          <a:p>
            <a:r>
              <a:rPr lang="es-ES" sz="3600" b="1" dirty="0" smtClean="0"/>
              <a:t>4.</a:t>
            </a:r>
            <a:r>
              <a:rPr lang="es-ES" sz="3600" b="1" u="sng" dirty="0" smtClean="0"/>
              <a:t>Financiamiento Estudiantil</a:t>
            </a:r>
            <a:endParaRPr lang="es-ES" sz="3600" b="1" u="sng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smtClean="0"/>
              <a:t>Gobierno de Chile | Ministerio de Educación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5CD51-8FFD-4BB3-A929-12331D0DC2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8 Marcador de contenido"/>
          <p:cNvSpPr txBox="1">
            <a:spLocks/>
          </p:cNvSpPr>
          <p:nvPr/>
        </p:nvSpPr>
        <p:spPr bwMode="auto">
          <a:xfrm>
            <a:off x="928662" y="1124744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s-CL" sz="2400" b="1" dirty="0" smtClean="0">
                <a:solidFill>
                  <a:srgbClr val="002060"/>
                </a:solidFill>
                <a:latin typeface="Lucida Sans Unicode" pitchFamily="34" charset="0"/>
              </a:rPr>
              <a:t>Ley Reprogramación deudores morosos FSC: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  <a:cs typeface="+mn-cs"/>
              </a:rPr>
              <a:t>Deuda Total:	</a:t>
            </a:r>
            <a:r>
              <a:rPr lang="es-ES" sz="2400" dirty="0" smtClean="0">
                <a:solidFill>
                  <a:srgbClr val="002060"/>
                </a:solidFill>
                <a:latin typeface="Lucida Sans Unicode" pitchFamily="34" charset="0"/>
                <a:cs typeface="+mn-cs"/>
              </a:rPr>
              <a:t>US$600 millones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  <a:cs typeface="+mn-cs"/>
              </a:rPr>
              <a:t>Deudores  Morosos: </a:t>
            </a:r>
            <a:r>
              <a:rPr lang="es-ES" sz="2400" dirty="0" smtClean="0">
                <a:solidFill>
                  <a:srgbClr val="002060"/>
                </a:solidFill>
                <a:latin typeface="Lucida Sans Unicode" pitchFamily="34" charset="0"/>
                <a:cs typeface="+mn-cs"/>
              </a:rPr>
              <a:t>110.000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  <a:cs typeface="+mn-cs"/>
              </a:rPr>
              <a:t>Deuda morosa Promedio: </a:t>
            </a:r>
            <a:r>
              <a:rPr lang="es-ES" sz="2400" dirty="0" smtClean="0">
                <a:solidFill>
                  <a:srgbClr val="002060"/>
                </a:solidFill>
                <a:latin typeface="Lucida Sans Unicode" pitchFamily="34" charset="0"/>
                <a:cs typeface="+mn-cs"/>
              </a:rPr>
              <a:t>$2.700.000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 dirty="0">
                <a:solidFill>
                  <a:srgbClr val="002060"/>
                </a:solidFill>
                <a:latin typeface="Lucida Sans Unicode" pitchFamily="34" charset="0"/>
              </a:rPr>
              <a:t>Mejoras </a:t>
            </a: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Ley Fondo Solidario (recuperación)</a:t>
            </a:r>
            <a:endParaRPr lang="es-ES" sz="2200" dirty="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4581128"/>
            <a:ext cx="748883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-457200">
              <a:buFont typeface="Arial" pitchFamily="34" charset="0"/>
              <a:buChar char="•"/>
            </a:pP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Creación Mesa de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Trabajo</a:t>
            </a:r>
          </a:p>
          <a:p>
            <a:pPr marL="742950" lvl="2" indent="-342900"/>
            <a:r>
              <a:rPr lang="es-CL" sz="2800" b="1" dirty="0">
                <a:solidFill>
                  <a:srgbClr val="006CB7"/>
                </a:solidFill>
                <a:latin typeface="Verdana"/>
                <a:cs typeface="Verdana"/>
              </a:rPr>
              <a:t>	</a:t>
            </a:r>
            <a:r>
              <a:rPr lang="es-CL" sz="2800" b="1" dirty="0" smtClean="0">
                <a:solidFill>
                  <a:srgbClr val="006CB7"/>
                </a:solidFill>
                <a:latin typeface="Verdana"/>
                <a:cs typeface="Verdana"/>
              </a:rPr>
              <a:t>	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(MINEDUC </a:t>
            </a:r>
            <a:r>
              <a:rPr lang="es-CL" sz="2800" b="1" u="sng" dirty="0">
                <a:solidFill>
                  <a:srgbClr val="006CB7"/>
                </a:solidFill>
                <a:latin typeface="Verdana"/>
                <a:cs typeface="Verdana"/>
              </a:rPr>
              <a:t>+ </a:t>
            </a:r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CRUCH):</a:t>
            </a:r>
          </a:p>
          <a:p>
            <a:pPr marL="742950" lvl="2" indent="-342900"/>
            <a:endParaRPr lang="es-CL" sz="2800" b="1" u="sng" dirty="0" smtClean="0">
              <a:solidFill>
                <a:srgbClr val="006CB7"/>
              </a:solidFill>
              <a:latin typeface="Verdana"/>
              <a:cs typeface="Verdana"/>
            </a:endParaRPr>
          </a:p>
          <a:p>
            <a:pPr marL="1314450" lvl="3" indent="-457200">
              <a:buFont typeface="Arial" pitchFamily="34" charset="0"/>
              <a:buChar char="•"/>
            </a:pPr>
            <a:r>
              <a:rPr lang="es-ES" sz="2200" dirty="0" smtClean="0">
                <a:solidFill>
                  <a:srgbClr val="002060"/>
                </a:solidFill>
                <a:latin typeface="Lucida Sans Unicode" pitchFamily="34" charset="0"/>
              </a:rPr>
              <a:t>Plazo Proyecto de Ley </a:t>
            </a:r>
            <a:r>
              <a:rPr lang="es-ES" sz="2200" b="1" dirty="0" smtClean="0">
                <a:solidFill>
                  <a:srgbClr val="002060"/>
                </a:solidFill>
                <a:latin typeface="Lucida Sans Unicode" pitchFamily="34" charset="0"/>
              </a:rPr>
              <a:t>31 Agosto 2011</a:t>
            </a:r>
            <a:endParaRPr lang="es-ES" sz="2200" b="1" dirty="0">
              <a:solidFill>
                <a:srgbClr val="002060"/>
              </a:solidFill>
              <a:latin typeface="Lucida Sans Unicode" pitchFamily="34" charset="0"/>
            </a:endParaRPr>
          </a:p>
          <a:p>
            <a:pPr marL="742950" lvl="2" indent="-342900"/>
            <a:r>
              <a:rPr lang="es-CL" sz="2800" b="1" u="sng" dirty="0" smtClean="0">
                <a:solidFill>
                  <a:srgbClr val="006CB7"/>
                </a:solidFill>
                <a:latin typeface="Verdana"/>
                <a:cs typeface="Verdana"/>
              </a:rPr>
              <a:t> </a:t>
            </a:r>
            <a:endParaRPr lang="es-CL" sz="2800" b="1" u="sng" dirty="0">
              <a:solidFill>
                <a:srgbClr val="006CB7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3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9_Office Theme">
      <a:majorFont>
        <a:latin typeface="Verdana"/>
        <a:ea typeface="ヒラギノ角ゴ Pro W3"/>
        <a:cs typeface="Verdana"/>
      </a:majorFont>
      <a:minorFont>
        <a:latin typeface="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5388</TotalTime>
  <Words>987</Words>
  <Application>Microsoft Office PowerPoint</Application>
  <PresentationFormat>Presentación en pantalla (4:3)</PresentationFormat>
  <Paragraphs>279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1_Office Theme</vt:lpstr>
      <vt:lpstr>2_Office Theme</vt:lpstr>
      <vt:lpstr>Office Theme</vt:lpstr>
      <vt:lpstr>19_Office Theme</vt:lpstr>
      <vt:lpstr>Diapositiva 1</vt:lpstr>
      <vt:lpstr> Institucionalidad</vt:lpstr>
      <vt:lpstr>Diapositiva 3</vt:lpstr>
      <vt:lpstr>2. Nuevo trato con          Universidades del Estado</vt:lpstr>
      <vt:lpstr>Diapositiva 5</vt:lpstr>
      <vt:lpstr>Diapositiva 6</vt:lpstr>
      <vt:lpstr>3. Financiamiento a        Instituciones</vt:lpstr>
      <vt:lpstr>3. Financiamiento a        Instituciones</vt:lpstr>
      <vt:lpstr>4.Financiamiento Estudiantil</vt:lpstr>
      <vt:lpstr>4.Financiamiento Estudiantil</vt:lpstr>
      <vt:lpstr>4.Financiamiento Estudiantil</vt:lpstr>
      <vt:lpstr>Nivelar la cancha</vt:lpstr>
      <vt:lpstr>6. Ciencia y Tecnología</vt:lpstr>
      <vt:lpstr>7. Innovación</vt:lpstr>
      <vt:lpstr>8. Capital Humano Avanzado</vt:lpstr>
      <vt:lpstr>8. Capital Humano Avanzado</vt:lpstr>
      <vt:lpstr>9. Convenios de Desempeño</vt:lpstr>
      <vt:lpstr>10. Aseguramiento de Calidad</vt:lpstr>
      <vt:lpstr>11. Sistema de Admisión </vt:lpstr>
      <vt:lpstr>12. Formación Profesores </vt:lpstr>
      <vt:lpstr>12. Formación Profesores </vt:lpstr>
      <vt:lpstr>Diapositiva 22</vt:lpstr>
      <vt:lpstr>Criterios Orientadores Política  </vt:lpstr>
    </vt:vector>
  </TitlesOfParts>
  <Company>Gabriel Badagnani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tmarshall</cp:lastModifiedBy>
  <cp:revision>276</cp:revision>
  <cp:lastPrinted>2011-05-25T23:21:17Z</cp:lastPrinted>
  <dcterms:created xsi:type="dcterms:W3CDTF">2010-11-27T19:44:20Z</dcterms:created>
  <dcterms:modified xsi:type="dcterms:W3CDTF">2011-05-26T13:34:16Z</dcterms:modified>
</cp:coreProperties>
</file>